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handoutMasterIdLst>
    <p:handoutMasterId r:id="rId43"/>
  </p:handoutMasterIdLst>
  <p:sldIdLst>
    <p:sldId id="260" r:id="rId2"/>
    <p:sldId id="380" r:id="rId3"/>
    <p:sldId id="381" r:id="rId4"/>
    <p:sldId id="382" r:id="rId5"/>
    <p:sldId id="383" r:id="rId6"/>
    <p:sldId id="384" r:id="rId7"/>
    <p:sldId id="385" r:id="rId8"/>
    <p:sldId id="386" r:id="rId9"/>
    <p:sldId id="387" r:id="rId10"/>
    <p:sldId id="388" r:id="rId11"/>
    <p:sldId id="389" r:id="rId12"/>
    <p:sldId id="390" r:id="rId13"/>
    <p:sldId id="391" r:id="rId14"/>
    <p:sldId id="392" r:id="rId15"/>
    <p:sldId id="393" r:id="rId16"/>
    <p:sldId id="394" r:id="rId17"/>
    <p:sldId id="395" r:id="rId18"/>
    <p:sldId id="396" r:id="rId19"/>
    <p:sldId id="397" r:id="rId20"/>
    <p:sldId id="398" r:id="rId21"/>
    <p:sldId id="399" r:id="rId22"/>
    <p:sldId id="400" r:id="rId23"/>
    <p:sldId id="401" r:id="rId24"/>
    <p:sldId id="402" r:id="rId25"/>
    <p:sldId id="403" r:id="rId26"/>
    <p:sldId id="404" r:id="rId27"/>
    <p:sldId id="405" r:id="rId28"/>
    <p:sldId id="406" r:id="rId29"/>
    <p:sldId id="407" r:id="rId30"/>
    <p:sldId id="408" r:id="rId31"/>
    <p:sldId id="409" r:id="rId32"/>
    <p:sldId id="410" r:id="rId33"/>
    <p:sldId id="411" r:id="rId34"/>
    <p:sldId id="412" r:id="rId35"/>
    <p:sldId id="413" r:id="rId36"/>
    <p:sldId id="414" r:id="rId37"/>
    <p:sldId id="415" r:id="rId38"/>
    <p:sldId id="416" r:id="rId39"/>
    <p:sldId id="417" r:id="rId40"/>
    <p:sldId id="418" r:id="rId41"/>
  </p:sldIdLst>
  <p:sldSz cx="9144000" cy="6858000" type="screen4x3"/>
  <p:notesSz cx="6834188" cy="9979025"/>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FF66"/>
    <a:srgbClr val="FFFF99"/>
    <a:srgbClr val="FFFFCC"/>
    <a:srgbClr val="777777"/>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75" autoAdjust="0"/>
    <p:restoredTop sz="86323" autoAdjust="0"/>
  </p:normalViewPr>
  <p:slideViewPr>
    <p:cSldViewPr>
      <p:cViewPr>
        <p:scale>
          <a:sx n="80" d="100"/>
          <a:sy n="80" d="100"/>
        </p:scale>
        <p:origin x="-1464" y="-72"/>
      </p:cViewPr>
      <p:guideLst>
        <p:guide orient="horz" pos="2160"/>
        <p:guide pos="2880"/>
      </p:guideLst>
    </p:cSldViewPr>
  </p:slideViewPr>
  <p:outlineViewPr>
    <p:cViewPr>
      <p:scale>
        <a:sx n="33" d="100"/>
        <a:sy n="33" d="100"/>
      </p:scale>
      <p:origin x="48" y="20736"/>
    </p:cViewPr>
  </p:outlineViewPr>
  <p:notesTextViewPr>
    <p:cViewPr>
      <p:scale>
        <a:sx n="100" d="100"/>
        <a:sy n="100" d="100"/>
      </p:scale>
      <p:origin x="0" y="0"/>
    </p:cViewPr>
  </p:notesTextViewPr>
  <p:sorterViewPr>
    <p:cViewPr>
      <p:scale>
        <a:sx n="100" d="100"/>
        <a:sy n="100" d="100"/>
      </p:scale>
      <p:origin x="0" y="197"/>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61482" cy="498951"/>
          </a:xfrm>
          <a:prstGeom prst="rect">
            <a:avLst/>
          </a:prstGeom>
        </p:spPr>
        <p:txBody>
          <a:bodyPr vert="horz" lIns="91806" tIns="45903" rIns="91806" bIns="45903" rtlCol="0"/>
          <a:lstStyle>
            <a:lvl1pPr algn="l">
              <a:defRPr sz="1200"/>
            </a:lvl1pPr>
          </a:lstStyle>
          <a:p>
            <a:endParaRPr lang="en-MY"/>
          </a:p>
        </p:txBody>
      </p:sp>
      <p:sp>
        <p:nvSpPr>
          <p:cNvPr id="3" name="Date Placeholder 2"/>
          <p:cNvSpPr>
            <a:spLocks noGrp="1"/>
          </p:cNvSpPr>
          <p:nvPr>
            <p:ph type="dt" sz="quarter" idx="1"/>
          </p:nvPr>
        </p:nvSpPr>
        <p:spPr>
          <a:xfrm>
            <a:off x="3871125" y="1"/>
            <a:ext cx="2961482" cy="498951"/>
          </a:xfrm>
          <a:prstGeom prst="rect">
            <a:avLst/>
          </a:prstGeom>
        </p:spPr>
        <p:txBody>
          <a:bodyPr vert="horz" lIns="91806" tIns="45903" rIns="91806" bIns="45903" rtlCol="0"/>
          <a:lstStyle>
            <a:lvl1pPr algn="r">
              <a:defRPr sz="1200"/>
            </a:lvl1pPr>
          </a:lstStyle>
          <a:p>
            <a:fld id="{06BCB5AA-F82E-4139-B80C-DF726230AF0C}" type="datetimeFigureOut">
              <a:rPr lang="en-MY" smtClean="0"/>
              <a:pPr/>
              <a:t>18/6/2015</a:t>
            </a:fld>
            <a:endParaRPr lang="en-MY"/>
          </a:p>
        </p:txBody>
      </p:sp>
      <p:sp>
        <p:nvSpPr>
          <p:cNvPr id="4" name="Footer Placeholder 3"/>
          <p:cNvSpPr>
            <a:spLocks noGrp="1"/>
          </p:cNvSpPr>
          <p:nvPr>
            <p:ph type="ftr" sz="quarter" idx="2"/>
          </p:nvPr>
        </p:nvSpPr>
        <p:spPr>
          <a:xfrm>
            <a:off x="0" y="9478342"/>
            <a:ext cx="2961482" cy="498951"/>
          </a:xfrm>
          <a:prstGeom prst="rect">
            <a:avLst/>
          </a:prstGeom>
        </p:spPr>
        <p:txBody>
          <a:bodyPr vert="horz" lIns="91806" tIns="45903" rIns="91806" bIns="45903" rtlCol="0" anchor="b"/>
          <a:lstStyle>
            <a:lvl1pPr algn="l">
              <a:defRPr sz="1200"/>
            </a:lvl1pPr>
          </a:lstStyle>
          <a:p>
            <a:endParaRPr lang="en-MY"/>
          </a:p>
        </p:txBody>
      </p:sp>
      <p:sp>
        <p:nvSpPr>
          <p:cNvPr id="5" name="Slide Number Placeholder 4"/>
          <p:cNvSpPr>
            <a:spLocks noGrp="1"/>
          </p:cNvSpPr>
          <p:nvPr>
            <p:ph type="sldNum" sz="quarter" idx="3"/>
          </p:nvPr>
        </p:nvSpPr>
        <p:spPr>
          <a:xfrm>
            <a:off x="3871125" y="9478342"/>
            <a:ext cx="2961482" cy="498951"/>
          </a:xfrm>
          <a:prstGeom prst="rect">
            <a:avLst/>
          </a:prstGeom>
        </p:spPr>
        <p:txBody>
          <a:bodyPr vert="horz" lIns="91806" tIns="45903" rIns="91806" bIns="45903" rtlCol="0" anchor="b"/>
          <a:lstStyle>
            <a:lvl1pPr algn="r">
              <a:defRPr sz="1200"/>
            </a:lvl1pPr>
          </a:lstStyle>
          <a:p>
            <a:fld id="{F5A29E0E-10AC-49C2-8AAA-020B60DEDA12}" type="slidenum">
              <a:rPr lang="en-MY" smtClean="0"/>
              <a:pPr/>
              <a:t>‹#›</a:t>
            </a:fld>
            <a:endParaRPr lang="en-MY"/>
          </a:p>
        </p:txBody>
      </p:sp>
    </p:spTree>
    <p:extLst>
      <p:ext uri="{BB962C8B-B14F-4D97-AF65-F5344CB8AC3E}">
        <p14:creationId xmlns:p14="http://schemas.microsoft.com/office/powerpoint/2010/main" val="32620924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61482" cy="498951"/>
          </a:xfrm>
          <a:prstGeom prst="rect">
            <a:avLst/>
          </a:prstGeom>
        </p:spPr>
        <p:txBody>
          <a:bodyPr vert="horz" wrap="square" lIns="91806" tIns="45903" rIns="91806" bIns="45903" numCol="1" anchor="t" anchorCtr="0" compatLnSpc="1">
            <a:prstTxWarp prst="textNoShape">
              <a:avLst/>
            </a:prstTxWarp>
          </a:bodyPr>
          <a:lstStyle>
            <a:lvl1pPr>
              <a:defRPr sz="1200"/>
            </a:lvl1pPr>
          </a:lstStyle>
          <a:p>
            <a:endParaRPr lang="en-GB"/>
          </a:p>
        </p:txBody>
      </p:sp>
      <p:sp>
        <p:nvSpPr>
          <p:cNvPr id="3" name="Date Placeholder 2"/>
          <p:cNvSpPr>
            <a:spLocks noGrp="1"/>
          </p:cNvSpPr>
          <p:nvPr>
            <p:ph type="dt" idx="1"/>
          </p:nvPr>
        </p:nvSpPr>
        <p:spPr>
          <a:xfrm>
            <a:off x="3871125" y="1"/>
            <a:ext cx="2961482" cy="498951"/>
          </a:xfrm>
          <a:prstGeom prst="rect">
            <a:avLst/>
          </a:prstGeom>
        </p:spPr>
        <p:txBody>
          <a:bodyPr vert="horz" wrap="square" lIns="91806" tIns="45903" rIns="91806" bIns="45903" numCol="1" anchor="t" anchorCtr="0" compatLnSpc="1">
            <a:prstTxWarp prst="textNoShape">
              <a:avLst/>
            </a:prstTxWarp>
          </a:bodyPr>
          <a:lstStyle>
            <a:lvl1pPr algn="r">
              <a:defRPr sz="1200"/>
            </a:lvl1pPr>
          </a:lstStyle>
          <a:p>
            <a:fld id="{A014B06C-A74F-4C56-99AF-0273F0B8AD40}" type="datetimeFigureOut">
              <a:rPr lang="en-GB"/>
              <a:pPr/>
              <a:t>18/06/2015</a:t>
            </a:fld>
            <a:endParaRPr lang="en-GB"/>
          </a:p>
        </p:txBody>
      </p:sp>
      <p:sp>
        <p:nvSpPr>
          <p:cNvPr id="4" name="Slide Image Placeholder 3"/>
          <p:cNvSpPr>
            <a:spLocks noGrp="1" noRot="1" noChangeAspect="1"/>
          </p:cNvSpPr>
          <p:nvPr>
            <p:ph type="sldImg" idx="2"/>
          </p:nvPr>
        </p:nvSpPr>
        <p:spPr>
          <a:xfrm>
            <a:off x="923925" y="749300"/>
            <a:ext cx="4987925" cy="3740150"/>
          </a:xfrm>
          <a:prstGeom prst="rect">
            <a:avLst/>
          </a:prstGeom>
          <a:noFill/>
          <a:ln w="12700">
            <a:solidFill>
              <a:prstClr val="black"/>
            </a:solidFill>
          </a:ln>
        </p:spPr>
        <p:txBody>
          <a:bodyPr vert="horz" lIns="91806" tIns="45903" rIns="91806" bIns="45903" rtlCol="0" anchor="ctr"/>
          <a:lstStyle/>
          <a:p>
            <a:pPr lvl="0"/>
            <a:endParaRPr lang="en-GB" noProof="0"/>
          </a:p>
        </p:txBody>
      </p:sp>
      <p:sp>
        <p:nvSpPr>
          <p:cNvPr id="5" name="Notes Placeholder 4"/>
          <p:cNvSpPr>
            <a:spLocks noGrp="1"/>
          </p:cNvSpPr>
          <p:nvPr>
            <p:ph type="body" sz="quarter" idx="3"/>
          </p:nvPr>
        </p:nvSpPr>
        <p:spPr>
          <a:xfrm>
            <a:off x="683420" y="4740037"/>
            <a:ext cx="5467350" cy="4490561"/>
          </a:xfrm>
          <a:prstGeom prst="rect">
            <a:avLst/>
          </a:prstGeom>
        </p:spPr>
        <p:txBody>
          <a:bodyPr vert="horz" wrap="square" lIns="91806" tIns="45903" rIns="91806" bIns="45903" numCol="1" anchor="t" anchorCtr="0" compatLnSpc="1">
            <a:prstTxWarp prst="textNoShape">
              <a:avLst/>
            </a:prstTxWarp>
            <a:normAutofit/>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GB" smtClean="0"/>
          </a:p>
        </p:txBody>
      </p:sp>
      <p:sp>
        <p:nvSpPr>
          <p:cNvPr id="6" name="Footer Placeholder 5"/>
          <p:cNvSpPr>
            <a:spLocks noGrp="1"/>
          </p:cNvSpPr>
          <p:nvPr>
            <p:ph type="ftr" sz="quarter" idx="4"/>
          </p:nvPr>
        </p:nvSpPr>
        <p:spPr>
          <a:xfrm>
            <a:off x="0" y="9478342"/>
            <a:ext cx="2961482" cy="498951"/>
          </a:xfrm>
          <a:prstGeom prst="rect">
            <a:avLst/>
          </a:prstGeom>
        </p:spPr>
        <p:txBody>
          <a:bodyPr vert="horz" wrap="square" lIns="91806" tIns="45903" rIns="91806" bIns="45903" numCol="1" anchor="b" anchorCtr="0" compatLnSpc="1">
            <a:prstTxWarp prst="textNoShape">
              <a:avLst/>
            </a:prstTxWarp>
          </a:bodyPr>
          <a:lstStyle>
            <a:lvl1pPr>
              <a:defRPr sz="1200"/>
            </a:lvl1pPr>
          </a:lstStyle>
          <a:p>
            <a:endParaRPr lang="en-GB"/>
          </a:p>
        </p:txBody>
      </p:sp>
      <p:sp>
        <p:nvSpPr>
          <p:cNvPr id="7" name="Slide Number Placeholder 6"/>
          <p:cNvSpPr>
            <a:spLocks noGrp="1"/>
          </p:cNvSpPr>
          <p:nvPr>
            <p:ph type="sldNum" sz="quarter" idx="5"/>
          </p:nvPr>
        </p:nvSpPr>
        <p:spPr>
          <a:xfrm>
            <a:off x="3871125" y="9478342"/>
            <a:ext cx="2961482" cy="498951"/>
          </a:xfrm>
          <a:prstGeom prst="rect">
            <a:avLst/>
          </a:prstGeom>
        </p:spPr>
        <p:txBody>
          <a:bodyPr vert="horz" wrap="square" lIns="91806" tIns="45903" rIns="91806" bIns="45903" numCol="1" anchor="b" anchorCtr="0" compatLnSpc="1">
            <a:prstTxWarp prst="textNoShape">
              <a:avLst/>
            </a:prstTxWarp>
          </a:bodyPr>
          <a:lstStyle>
            <a:lvl1pPr algn="r">
              <a:defRPr sz="1200"/>
            </a:lvl1pPr>
          </a:lstStyle>
          <a:p>
            <a:fld id="{C2275DDA-6299-46BF-BBB1-25DDC98AA00B}" type="slidenum">
              <a:rPr lang="en-GB"/>
              <a:pPr/>
              <a:t>‹#›</a:t>
            </a:fld>
            <a:endParaRPr lang="en-GB"/>
          </a:p>
        </p:txBody>
      </p:sp>
    </p:spTree>
    <p:extLst>
      <p:ext uri="{BB962C8B-B14F-4D97-AF65-F5344CB8AC3E}">
        <p14:creationId xmlns:p14="http://schemas.microsoft.com/office/powerpoint/2010/main" val="284674403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TextEdit="1"/>
          </p:cNvSpPr>
          <p:nvPr>
            <p:ph type="sldImg"/>
          </p:nvPr>
        </p:nvSpPr>
        <p:spPr bwMode="auto">
          <a:noFill/>
          <a:ln>
            <a:solidFill>
              <a:srgbClr val="000000"/>
            </a:solidFill>
            <a:miter lim="800000"/>
            <a:headEnd/>
            <a:tailEnd/>
          </a:ln>
        </p:spPr>
      </p:sp>
      <p:sp>
        <p:nvSpPr>
          <p:cNvPr id="110595" name="Rectangle 3"/>
          <p:cNvSpPr>
            <a:spLocks noGrp="1"/>
          </p:cNvSpPr>
          <p:nvPr>
            <p:ph type="body" idx="1"/>
          </p:nvPr>
        </p:nvSpPr>
        <p:spPr bwMode="auto">
          <a:noFill/>
        </p:spPr>
        <p:txBody>
          <a:bodyPr/>
          <a:lstStyle/>
          <a:p>
            <a:pPr lvl="0" algn="just"/>
            <a:r>
              <a:rPr lang="fr-FR" dirty="0" smtClean="0"/>
              <a:t>Cette semaine, nous ne sommes pas ici pour tergiverser sur les définitions, car il existe</a:t>
            </a:r>
            <a:r>
              <a:rPr lang="fr-FR" baseline="0" dirty="0" smtClean="0"/>
              <a:t> déjà</a:t>
            </a:r>
            <a:r>
              <a:rPr lang="fr-FR" dirty="0" smtClean="0"/>
              <a:t> un groupe de travail mondial qui s'en occupe et nous pouvons séparément nous inspirer  de ce processus (</a:t>
            </a:r>
            <a:r>
              <a:rPr lang="fr-FR" dirty="0" err="1" smtClean="0"/>
              <a:t>Terhi</a:t>
            </a:r>
            <a:r>
              <a:rPr lang="fr-FR" dirty="0" smtClean="0"/>
              <a:t>, </a:t>
            </a:r>
            <a:r>
              <a:rPr lang="fr-FR" dirty="0" err="1" smtClean="0"/>
              <a:t>Susil</a:t>
            </a:r>
            <a:r>
              <a:rPr lang="fr-FR" dirty="0" smtClean="0"/>
              <a:t> et Nelson sont bien liés à ce groupe)</a:t>
            </a:r>
          </a:p>
          <a:p>
            <a:pPr lvl="0" algn="just"/>
            <a:endParaRPr lang="en-MY" dirty="0" smtClean="0"/>
          </a:p>
          <a:p>
            <a:pPr marL="171450" lvl="0" indent="-171450" algn="just">
              <a:lnSpc>
                <a:spcPct val="100000"/>
              </a:lnSpc>
              <a:buFont typeface="Arial" panose="020B0604020202020204" pitchFamily="34" charset="0"/>
              <a:buChar char="•"/>
            </a:pPr>
            <a:r>
              <a:rPr lang="fr-FR" dirty="0" smtClean="0"/>
              <a:t>En somme, le renforcement de la résilience est le but ultime et il est beaucoup plus basé sur la mentalité et l'approche que sur nos structures - il s'agit de nos populations (</a:t>
            </a:r>
            <a:r>
              <a:rPr lang="fr-FR" dirty="0" err="1" smtClean="0"/>
              <a:t>c-à-d</a:t>
            </a:r>
            <a:r>
              <a:rPr lang="fr-FR" dirty="0" smtClean="0"/>
              <a:t>, les SN aussi) qui veulent faire une différence intégrée dans la vie des gens au niveau local et sont capables d'oublier leurs egos et approches protectives au profit de budgets et ensembles de compétences, et les rendre disponibles pour un impact collectif</a:t>
            </a:r>
            <a:endParaRPr lang="en-MY" dirty="0" smtClean="0"/>
          </a:p>
          <a:p>
            <a:pPr marL="0" lvl="0" indent="0" algn="just">
              <a:lnSpc>
                <a:spcPct val="100000"/>
              </a:lnSpc>
              <a:buFont typeface="Arial" panose="020B0604020202020204" pitchFamily="34" charset="0"/>
              <a:buNone/>
            </a:pPr>
            <a:endParaRPr lang="en-MY" dirty="0" smtClean="0"/>
          </a:p>
          <a:p>
            <a:pPr marL="171450" lvl="0" indent="-171450" algn="just">
              <a:lnSpc>
                <a:spcPct val="100000"/>
              </a:lnSpc>
              <a:buFont typeface="Arial" panose="020B0604020202020204" pitchFamily="34" charset="0"/>
              <a:buChar char="•"/>
            </a:pPr>
            <a:r>
              <a:rPr lang="fr-FR" dirty="0" smtClean="0"/>
              <a:t>il s'agit de l'éducation des bailleurs de fonds et de plaidoyer, si seulement nous en trouvons d'autres souhaitant l'utilisation de ressources des approches silo</a:t>
            </a:r>
          </a:p>
          <a:p>
            <a:pPr marL="0" lvl="0" indent="0" algn="just">
              <a:lnSpc>
                <a:spcPct val="100000"/>
              </a:lnSpc>
              <a:buFont typeface="Arial" panose="020B0604020202020204" pitchFamily="34" charset="0"/>
              <a:buNone/>
            </a:pPr>
            <a:endParaRPr lang="en-MY" dirty="0" smtClean="0"/>
          </a:p>
          <a:p>
            <a:pPr marL="171450" lvl="0" indent="-171450" algn="just">
              <a:lnSpc>
                <a:spcPct val="100000"/>
              </a:lnSpc>
              <a:buFont typeface="Arial" panose="020B0604020202020204" pitchFamily="34" charset="0"/>
              <a:buChar char="•"/>
            </a:pPr>
            <a:r>
              <a:rPr lang="fr-FR" dirty="0" smtClean="0"/>
              <a:t>C'est la raison pour laquelle notre programme recommence à explorer quelles sont les expériences inspirantes que nous avons trouvées au niveau de la communauté, afin d'essayer de les dupliquer ailleurs. Ensuite, réfléchir sur si la façon dont la façon dont nous travaillons facilite ou entrave ces exemples d'excellence que nous avons rencontrés et ont besoin de mieux célébrer au niveau des communautés, où les gens ont travaillé durant des centaines d'années, sur leur résilience!</a:t>
            </a:r>
          </a:p>
          <a:p>
            <a:pPr marL="0" lvl="0" indent="0" algn="just">
              <a:lnSpc>
                <a:spcPct val="100000"/>
              </a:lnSpc>
              <a:buFont typeface="Arial" panose="020B0604020202020204" pitchFamily="34" charset="0"/>
              <a:buNone/>
            </a:pPr>
            <a:endParaRPr lang="en-MY" dirty="0" smtClean="0"/>
          </a:p>
          <a:p>
            <a:pPr marL="171450" lvl="0" indent="-171450" algn="just">
              <a:lnSpc>
                <a:spcPct val="100000"/>
              </a:lnSpc>
              <a:buFont typeface="Arial" panose="020B0604020202020204" pitchFamily="34" charset="0"/>
              <a:buChar char="•"/>
            </a:pPr>
            <a:r>
              <a:rPr lang="fr-FR" altLang="zh-TW" baseline="0" dirty="0" smtClean="0"/>
              <a:t>Mais d'abord - - Mon exposé portera sur les discussions actuelles basées sur le concept de résilience et les discussions autour de la mise en pratique du concept de résilience.</a:t>
            </a:r>
            <a:endParaRPr lang="zh-TW" alt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2275DDA-6299-46BF-BBB1-25DDC98AA00B}" type="slidenum">
              <a:rPr lang="en-GB" smtClean="0"/>
              <a:pPr/>
              <a:t>3</a:t>
            </a:fld>
            <a:endParaRPr lang="en-GB"/>
          </a:p>
        </p:txBody>
      </p:sp>
    </p:spTree>
    <p:extLst>
      <p:ext uri="{BB962C8B-B14F-4D97-AF65-F5344CB8AC3E}">
        <p14:creationId xmlns:p14="http://schemas.microsoft.com/office/powerpoint/2010/main" val="3304789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2275DDA-6299-46BF-BBB1-25DDC98AA00B}" type="slidenum">
              <a:rPr lang="en-GB" smtClean="0"/>
              <a:pPr/>
              <a:t>7</a:t>
            </a:fld>
            <a:endParaRPr lang="en-GB"/>
          </a:p>
        </p:txBody>
      </p:sp>
    </p:spTree>
    <p:extLst>
      <p:ext uri="{BB962C8B-B14F-4D97-AF65-F5344CB8AC3E}">
        <p14:creationId xmlns:p14="http://schemas.microsoft.com/office/powerpoint/2010/main" val="3623128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2275DDA-6299-46BF-BBB1-25DDC98AA00B}" type="slidenum">
              <a:rPr lang="en-GB" smtClean="0"/>
              <a:pPr/>
              <a:t>34</a:t>
            </a:fld>
            <a:endParaRPr lang="en-GB"/>
          </a:p>
        </p:txBody>
      </p:sp>
    </p:spTree>
    <p:extLst>
      <p:ext uri="{BB962C8B-B14F-4D97-AF65-F5344CB8AC3E}">
        <p14:creationId xmlns:p14="http://schemas.microsoft.com/office/powerpoint/2010/main" val="38785168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4" Type="http://schemas.openxmlformats.org/officeDocument/2006/relationships/image" Target="../media/image4.wmf"/></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without photo">
    <p:spTree>
      <p:nvGrpSpPr>
        <p:cNvPr id="1" name=""/>
        <p:cNvGrpSpPr/>
        <p:nvPr/>
      </p:nvGrpSpPr>
      <p:grpSpPr>
        <a:xfrm>
          <a:off x="0" y="0"/>
          <a:ext cx="0" cy="0"/>
          <a:chOff x="0" y="0"/>
          <a:chExt cx="0" cy="0"/>
        </a:xfrm>
      </p:grpSpPr>
      <p:grpSp>
        <p:nvGrpSpPr>
          <p:cNvPr id="4" name="Group 11"/>
          <p:cNvGrpSpPr>
            <a:grpSpLocks/>
          </p:cNvGrpSpPr>
          <p:nvPr userDrawn="1"/>
        </p:nvGrpSpPr>
        <p:grpSpPr bwMode="auto">
          <a:xfrm>
            <a:off x="339725" y="339725"/>
            <a:ext cx="1260475" cy="1260475"/>
            <a:chOff x="228600" y="228600"/>
            <a:chExt cx="1260000" cy="1260000"/>
          </a:xfrm>
        </p:grpSpPr>
        <p:sp>
          <p:nvSpPr>
            <p:cNvPr id="5" name="Oval 5"/>
            <p:cNvSpPr/>
            <p:nvPr userDrawn="1"/>
          </p:nvSpPr>
          <p:spPr>
            <a:xfrm>
              <a:off x="228600" y="228600"/>
              <a:ext cx="1260000" cy="1260000"/>
            </a:xfrm>
            <a:prstGeom prst="ellipse">
              <a:avLst/>
            </a:prstGeom>
            <a:solidFill>
              <a:srgbClr val="CF1C21"/>
            </a:solidFill>
            <a:ln w="31750">
              <a:solidFill>
                <a:schemeClr val="bg1"/>
              </a:solidFill>
              <a:round/>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zh-TW" altLang="en-US">
                <a:solidFill>
                  <a:srgbClr val="FFFFFF"/>
                </a:solidFill>
                <a:cs typeface="Arial" charset="0"/>
              </a:endParaRPr>
            </a:p>
          </p:txBody>
        </p:sp>
        <p:sp>
          <p:nvSpPr>
            <p:cNvPr id="6" name="TextBox 6"/>
            <p:cNvSpPr txBox="1"/>
            <p:nvPr userDrawn="1"/>
          </p:nvSpPr>
          <p:spPr>
            <a:xfrm>
              <a:off x="282555" y="474023"/>
              <a:ext cx="1144157" cy="769151"/>
            </a:xfrm>
            <a:prstGeom prst="rect">
              <a:avLst/>
            </a:prstGeom>
            <a:noFill/>
          </p:spPr>
          <p:txBody>
            <a:bodyPr lIns="0" tIns="0" rIns="0" bIns="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1" dirty="0" smtClean="0">
                  <a:solidFill>
                    <a:schemeClr val="bg1"/>
                  </a:solidFill>
                  <a:latin typeface="Arial" pitchFamily="34" charset="0"/>
                  <a:cs typeface="Arial" pitchFamily="34" charset="0"/>
                </a:rPr>
                <a:t>Zone</a:t>
              </a:r>
              <a:r>
                <a:rPr lang="en-US" sz="1000" b="1" baseline="0" dirty="0" smtClean="0">
                  <a:solidFill>
                    <a:schemeClr val="bg1"/>
                  </a:solidFill>
                  <a:latin typeface="Arial" pitchFamily="34" charset="0"/>
                  <a:cs typeface="Arial" pitchFamily="34" charset="0"/>
                </a:rPr>
                <a:t> </a:t>
              </a:r>
              <a:r>
                <a:rPr lang="en-US" sz="1000" b="1" baseline="0" dirty="0" err="1" smtClean="0">
                  <a:solidFill>
                    <a:schemeClr val="bg1"/>
                  </a:solidFill>
                  <a:latin typeface="Arial" pitchFamily="34" charset="0"/>
                  <a:cs typeface="Arial" pitchFamily="34" charset="0"/>
                </a:rPr>
                <a:t>Afrique</a:t>
              </a:r>
              <a:endParaRPr lang="en-US" sz="1000" b="1" baseline="0" dirty="0" smtClean="0">
                <a:solidFill>
                  <a:schemeClr val="bg1"/>
                </a:solidFill>
                <a:latin typeface="Arial" pitchFamily="34" charset="0"/>
                <a:cs typeface="Arial"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000" b="1" baseline="0" dirty="0" err="1" smtClean="0">
                  <a:solidFill>
                    <a:schemeClr val="bg1"/>
                  </a:solidFill>
                  <a:latin typeface="Arial" pitchFamily="34" charset="0"/>
                  <a:cs typeface="Arial" pitchFamily="34" charset="0"/>
                </a:rPr>
                <a:t>Changement</a:t>
              </a:r>
              <a:r>
                <a:rPr lang="en-US" sz="1000" b="1" baseline="0" dirty="0" smtClean="0">
                  <a:solidFill>
                    <a:schemeClr val="bg1"/>
                  </a:solidFill>
                  <a:latin typeface="Arial" pitchFamily="34" charset="0"/>
                  <a:cs typeface="Arial" pitchFamily="34" charset="0"/>
                </a:rPr>
                <a:t> </a:t>
              </a:r>
              <a:r>
                <a:rPr lang="en-US" sz="1000" b="1" baseline="0" dirty="0" err="1" smtClean="0">
                  <a:solidFill>
                    <a:schemeClr val="bg1"/>
                  </a:solidFill>
                  <a:latin typeface="Arial" pitchFamily="34" charset="0"/>
                  <a:cs typeface="Arial" pitchFamily="34" charset="0"/>
                </a:rPr>
                <a:t>Climatique</a:t>
              </a:r>
              <a:r>
                <a:rPr lang="en-US" sz="1000" b="1" baseline="0" dirty="0" smtClean="0">
                  <a:solidFill>
                    <a:schemeClr val="bg1"/>
                  </a:solidFill>
                  <a:latin typeface="Arial" pitchFamily="34" charset="0"/>
                  <a:cs typeface="Arial" pitchFamily="34" charset="0"/>
                </a:rPr>
                <a:t> : Formation de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000" b="1" baseline="0" dirty="0" err="1" smtClean="0">
                  <a:solidFill>
                    <a:schemeClr val="bg1"/>
                  </a:solidFill>
                  <a:latin typeface="Arial" pitchFamily="34" charset="0"/>
                  <a:cs typeface="Arial" pitchFamily="34" charset="0"/>
                </a:rPr>
                <a:t>Juin</a:t>
              </a:r>
              <a:r>
                <a:rPr lang="en-US" sz="1000" b="1" baseline="0" dirty="0" smtClean="0">
                  <a:solidFill>
                    <a:schemeClr val="bg1"/>
                  </a:solidFill>
                  <a:latin typeface="Arial" pitchFamily="34" charset="0"/>
                  <a:cs typeface="Arial" pitchFamily="34" charset="0"/>
                </a:rPr>
                <a:t> 2015</a:t>
              </a:r>
              <a:endParaRPr lang="en-US" sz="1000" b="1" dirty="0" smtClean="0">
                <a:solidFill>
                  <a:schemeClr val="bg1"/>
                </a:solidFill>
                <a:latin typeface="Arial" pitchFamily="34" charset="0"/>
                <a:cs typeface="Arial" pitchFamily="34" charset="0"/>
              </a:endParaRPr>
            </a:p>
          </p:txBody>
        </p:sp>
      </p:grpSp>
      <p:sp>
        <p:nvSpPr>
          <p:cNvPr id="2" name="Title 1"/>
          <p:cNvSpPr>
            <a:spLocks noGrp="1"/>
          </p:cNvSpPr>
          <p:nvPr>
            <p:ph type="ctrTitle"/>
          </p:nvPr>
        </p:nvSpPr>
        <p:spPr>
          <a:xfrm>
            <a:off x="990600" y="2819400"/>
            <a:ext cx="7239000" cy="647591"/>
          </a:xfrm>
        </p:spPr>
        <p:txBody>
          <a:bodyPr/>
          <a:lstStyle>
            <a:lvl1pPr algn="r">
              <a:defRPr b="1">
                <a:solidFill>
                  <a:schemeClr val="bg1"/>
                </a:solidFill>
              </a:defRPr>
            </a:lvl1pPr>
          </a:lstStyle>
          <a:p>
            <a:r>
              <a:rPr lang="en-US" smtClean="0"/>
              <a:t>Click to edit Master title style</a:t>
            </a:r>
            <a:endParaRPr lang="en-GB" dirty="0"/>
          </a:p>
        </p:txBody>
      </p:sp>
      <p:sp>
        <p:nvSpPr>
          <p:cNvPr id="3" name="Subtitle 2"/>
          <p:cNvSpPr>
            <a:spLocks noGrp="1"/>
          </p:cNvSpPr>
          <p:nvPr>
            <p:ph type="subTitle" idx="1"/>
          </p:nvPr>
        </p:nvSpPr>
        <p:spPr>
          <a:xfrm>
            <a:off x="990600" y="3886200"/>
            <a:ext cx="7239000" cy="1752600"/>
          </a:xfrm>
        </p:spPr>
        <p:txBody>
          <a:bodyPr>
            <a:normAutofit/>
          </a:bodyPr>
          <a:lstStyle>
            <a:lvl1pPr marL="0" indent="0" algn="r">
              <a:buNone/>
              <a:defRPr sz="2400" b="1">
                <a:solidFill>
                  <a:srgbClr val="541818"/>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dirty="0"/>
          </a:p>
        </p:txBody>
      </p:sp>
    </p:spTree>
  </p:cSld>
  <p:clrMapOvr>
    <a:masterClrMapping/>
  </p:clrMapOvr>
  <p:transition>
    <p:random/>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0" y="350838"/>
            <a:ext cx="6858000" cy="1143000"/>
          </a:xfrm>
        </p:spPr>
        <p:txBody>
          <a:bodyPr/>
          <a:lstStyle/>
          <a:p>
            <a:r>
              <a:rPr lang="en-US" smtClean="0"/>
              <a:t>Click to edit Master title style</a:t>
            </a:r>
            <a:endParaRPr lang="en-GB"/>
          </a:p>
        </p:txBody>
      </p:sp>
      <p:sp>
        <p:nvSpPr>
          <p:cNvPr id="3" name="Content Placeholder 2"/>
          <p:cNvSpPr>
            <a:spLocks noGrp="1"/>
          </p:cNvSpPr>
          <p:nvPr>
            <p:ph idx="1"/>
          </p:nvPr>
        </p:nvSpPr>
        <p:spPr>
          <a:xfrm>
            <a:off x="1828800" y="1676400"/>
            <a:ext cx="68580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cxnSp>
        <p:nvCxnSpPr>
          <p:cNvPr id="6" name="Straight Connector 5"/>
          <p:cNvCxnSpPr/>
          <p:nvPr userDrawn="1"/>
        </p:nvCxnSpPr>
        <p:spPr>
          <a:xfrm>
            <a:off x="1828800" y="354013"/>
            <a:ext cx="6858000" cy="1587"/>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1828800" y="1495425"/>
            <a:ext cx="6858000" cy="158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 name="Chart Placeholder 3"/>
          <p:cNvSpPr>
            <a:spLocks noGrp="1"/>
          </p:cNvSpPr>
          <p:nvPr>
            <p:ph type="chart" sz="quarter" idx="10"/>
          </p:nvPr>
        </p:nvSpPr>
        <p:spPr>
          <a:xfrm>
            <a:off x="457200" y="1676400"/>
            <a:ext cx="3352800" cy="4191000"/>
          </a:xfrm>
        </p:spPr>
        <p:txBody>
          <a:bodyPr rtlCol="0">
            <a:normAutofit/>
          </a:bodyPr>
          <a:lstStyle/>
          <a:p>
            <a:pPr lvl="0"/>
            <a:r>
              <a:rPr lang="en-US" noProof="0" smtClean="0"/>
              <a:t>Click icon to add chart</a:t>
            </a:r>
            <a:endParaRPr lang="en-GB" noProof="0" dirty="0"/>
          </a:p>
        </p:txBody>
      </p:sp>
      <p:sp>
        <p:nvSpPr>
          <p:cNvPr id="5" name="Title 4"/>
          <p:cNvSpPr>
            <a:spLocks noGrp="1"/>
          </p:cNvSpPr>
          <p:nvPr>
            <p:ph type="title"/>
          </p:nvPr>
        </p:nvSpPr>
        <p:spPr/>
        <p:txBody>
          <a:bodyPr/>
          <a:lstStyle/>
          <a:p>
            <a:r>
              <a:rPr lang="en-US" smtClean="0"/>
              <a:t>Click to edit Master title style</a:t>
            </a:r>
            <a:endParaRPr lang="en-GB" dirty="0"/>
          </a:p>
        </p:txBody>
      </p:sp>
      <p:sp>
        <p:nvSpPr>
          <p:cNvPr id="7" name="Text Placeholder 6"/>
          <p:cNvSpPr>
            <a:spLocks noGrp="1"/>
          </p:cNvSpPr>
          <p:nvPr>
            <p:ph type="body" sz="quarter" idx="11"/>
          </p:nvPr>
        </p:nvSpPr>
        <p:spPr>
          <a:xfrm>
            <a:off x="3959770" y="1676400"/>
            <a:ext cx="47244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cSld>
  <p:clrMapOvr>
    <a:masterClrMapping/>
  </p:clrMapOvr>
  <p:transition>
    <p:random/>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hoto Layout">
    <p:spTree>
      <p:nvGrpSpPr>
        <p:cNvPr id="1" name=""/>
        <p:cNvGrpSpPr/>
        <p:nvPr/>
      </p:nvGrpSpPr>
      <p:grpSpPr>
        <a:xfrm>
          <a:off x="0" y="0"/>
          <a:ext cx="0" cy="0"/>
          <a:chOff x="0" y="0"/>
          <a:chExt cx="0" cy="0"/>
        </a:xfrm>
      </p:grpSpPr>
      <p:cxnSp>
        <p:nvCxnSpPr>
          <p:cNvPr id="5" name="Straight Connector 4"/>
          <p:cNvCxnSpPr/>
          <p:nvPr userDrawn="1"/>
        </p:nvCxnSpPr>
        <p:spPr>
          <a:xfrm>
            <a:off x="1828800" y="354013"/>
            <a:ext cx="6858000" cy="1587"/>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828800" y="1495425"/>
            <a:ext cx="6858000" cy="158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GB" dirty="0"/>
          </a:p>
        </p:txBody>
      </p:sp>
      <p:sp>
        <p:nvSpPr>
          <p:cNvPr id="4" name="Picture Placeholder 3"/>
          <p:cNvSpPr>
            <a:spLocks noGrp="1"/>
          </p:cNvSpPr>
          <p:nvPr>
            <p:ph type="pic" sz="quarter" idx="10"/>
          </p:nvPr>
        </p:nvSpPr>
        <p:spPr>
          <a:xfrm>
            <a:off x="1828800" y="2895600"/>
            <a:ext cx="6858000" cy="2971800"/>
          </a:xfrm>
        </p:spPr>
        <p:txBody>
          <a:bodyPr rtlCol="0">
            <a:normAutofit/>
          </a:bodyPr>
          <a:lstStyle/>
          <a:p>
            <a:pPr lvl="0"/>
            <a:r>
              <a:rPr lang="en-US" noProof="0" smtClean="0"/>
              <a:t>Click icon to add picture</a:t>
            </a:r>
            <a:endParaRPr lang="en-GB" noProof="0" dirty="0"/>
          </a:p>
        </p:txBody>
      </p:sp>
      <p:sp>
        <p:nvSpPr>
          <p:cNvPr id="6" name="Text Placeholder 5"/>
          <p:cNvSpPr>
            <a:spLocks noGrp="1"/>
          </p:cNvSpPr>
          <p:nvPr>
            <p:ph type="body" sz="quarter" idx="11"/>
          </p:nvPr>
        </p:nvSpPr>
        <p:spPr>
          <a:xfrm>
            <a:off x="1828800" y="1631732"/>
            <a:ext cx="6858000" cy="1143000"/>
          </a:xfrm>
        </p:spPr>
        <p:txBody>
          <a:bodyPr/>
          <a:lstStyle/>
          <a:p>
            <a:pPr lvl="0"/>
            <a:r>
              <a:rPr lang="en-US" smtClean="0"/>
              <a:t>Click to edit Master text styles</a:t>
            </a:r>
          </a:p>
        </p:txBody>
      </p:sp>
    </p:spTree>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p:cNvCxnSpPr/>
          <p:nvPr userDrawn="1"/>
        </p:nvCxnSpPr>
        <p:spPr>
          <a:xfrm>
            <a:off x="1828800" y="354013"/>
            <a:ext cx="6858000" cy="1587"/>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1828800" y="1495425"/>
            <a:ext cx="6858000" cy="158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GB" dirty="0"/>
          </a:p>
        </p:txBody>
      </p:sp>
      <p:sp>
        <p:nvSpPr>
          <p:cNvPr id="3" name="Content Placeholder 2"/>
          <p:cNvSpPr>
            <a:spLocks noGrp="1"/>
          </p:cNvSpPr>
          <p:nvPr>
            <p:ph sz="half" idx="1"/>
          </p:nvPr>
        </p:nvSpPr>
        <p:spPr>
          <a:xfrm>
            <a:off x="457200" y="1676400"/>
            <a:ext cx="4038600" cy="4191000"/>
          </a:xfrm>
        </p:spPr>
        <p:txBody>
          <a:bodyPr/>
          <a:lstStyle>
            <a:lvl1pPr>
              <a:defRPr sz="22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half" idx="2"/>
          </p:nvPr>
        </p:nvSpPr>
        <p:spPr>
          <a:xfrm>
            <a:off x="4648200" y="1676400"/>
            <a:ext cx="4038600" cy="4191000"/>
          </a:xfrm>
        </p:spPr>
        <p:txBody>
          <a:bodyPr/>
          <a:lstStyle>
            <a:lvl1pPr>
              <a:defRPr sz="22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userDrawn="1"/>
        </p:nvCxnSpPr>
        <p:spPr>
          <a:xfrm>
            <a:off x="1828800" y="354013"/>
            <a:ext cx="6858000" cy="1587"/>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1828800" y="1495425"/>
            <a:ext cx="6858000" cy="158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smtClean="0"/>
              <a:t>Click to edit Master title style</a:t>
            </a:r>
            <a:endParaRPr lang="en-GB" dirty="0"/>
          </a:p>
        </p:txBody>
      </p:sp>
      <p:sp>
        <p:nvSpPr>
          <p:cNvPr id="3" name="Text Placeholder 2"/>
          <p:cNvSpPr>
            <a:spLocks noGrp="1"/>
          </p:cNvSpPr>
          <p:nvPr>
            <p:ph type="body" idx="1"/>
          </p:nvPr>
        </p:nvSpPr>
        <p:spPr>
          <a:xfrm>
            <a:off x="457200" y="1676399"/>
            <a:ext cx="4040188" cy="574675"/>
          </a:xfrm>
        </p:spPr>
        <p:txBody>
          <a:bodyPr anchor="ct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251075"/>
            <a:ext cx="4040188" cy="3616325"/>
          </a:xfrm>
        </p:spPr>
        <p:txBody>
          <a:bodyPr/>
          <a:lstStyle>
            <a:lvl1pPr>
              <a:defRPr sz="22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Text Placeholder 4"/>
          <p:cNvSpPr>
            <a:spLocks noGrp="1"/>
          </p:cNvSpPr>
          <p:nvPr>
            <p:ph type="body" sz="quarter" idx="3"/>
          </p:nvPr>
        </p:nvSpPr>
        <p:spPr>
          <a:xfrm>
            <a:off x="4645025" y="1676399"/>
            <a:ext cx="4041775" cy="574675"/>
          </a:xfrm>
        </p:spPr>
        <p:txBody>
          <a:bodyPr anchor="ct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251075"/>
            <a:ext cx="4041775" cy="3616325"/>
          </a:xfrm>
        </p:spPr>
        <p:txBody>
          <a:bodyPr/>
          <a:lstStyle>
            <a:lvl1pPr>
              <a:defRPr sz="22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End contact Layout">
    <p:spTree>
      <p:nvGrpSpPr>
        <p:cNvPr id="1" name=""/>
        <p:cNvGrpSpPr/>
        <p:nvPr/>
      </p:nvGrpSpPr>
      <p:grpSpPr>
        <a:xfrm>
          <a:off x="0" y="0"/>
          <a:ext cx="0" cy="0"/>
          <a:chOff x="0" y="0"/>
          <a:chExt cx="0" cy="0"/>
        </a:xfrm>
      </p:grpSpPr>
      <p:grpSp>
        <p:nvGrpSpPr>
          <p:cNvPr id="2" name="Group 7"/>
          <p:cNvGrpSpPr>
            <a:grpSpLocks/>
          </p:cNvGrpSpPr>
          <p:nvPr userDrawn="1"/>
        </p:nvGrpSpPr>
        <p:grpSpPr bwMode="auto">
          <a:xfrm>
            <a:off x="152400" y="152400"/>
            <a:ext cx="8839200" cy="6553200"/>
            <a:chOff x="152400" y="76200"/>
            <a:chExt cx="8839200" cy="6553200"/>
          </a:xfrm>
        </p:grpSpPr>
        <p:sp>
          <p:nvSpPr>
            <p:cNvPr id="3" name="Rectangle 2"/>
            <p:cNvSpPr/>
            <p:nvPr userDrawn="1"/>
          </p:nvSpPr>
          <p:spPr>
            <a:xfrm>
              <a:off x="152400" y="76200"/>
              <a:ext cx="8839200" cy="6553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zh-TW" altLang="en-US">
                <a:solidFill>
                  <a:srgbClr val="FFFFFF"/>
                </a:solidFill>
                <a:cs typeface="Arial" charset="0"/>
              </a:endParaRPr>
            </a:p>
          </p:txBody>
        </p:sp>
        <p:sp>
          <p:nvSpPr>
            <p:cNvPr id="4" name="Rectangle 3"/>
            <p:cNvSpPr/>
            <p:nvPr userDrawn="1"/>
          </p:nvSpPr>
          <p:spPr>
            <a:xfrm>
              <a:off x="152400" y="76200"/>
              <a:ext cx="8839200" cy="5029200"/>
            </a:xfrm>
            <a:prstGeom prst="rect">
              <a:avLst/>
            </a:prstGeom>
            <a:solidFill>
              <a:srgbClr val="CF1C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zh-TW" altLang="en-US">
                <a:solidFill>
                  <a:srgbClr val="FFFFFF"/>
                </a:solidFill>
                <a:cs typeface="Arial" charset="0"/>
              </a:endParaRPr>
            </a:p>
          </p:txBody>
        </p:sp>
        <p:sp>
          <p:nvSpPr>
            <p:cNvPr id="5" name="TextBox 4"/>
            <p:cNvSpPr txBox="1"/>
            <p:nvPr userDrawn="1"/>
          </p:nvSpPr>
          <p:spPr>
            <a:xfrm>
              <a:off x="533400" y="498475"/>
              <a:ext cx="4724400" cy="3385542"/>
            </a:xfrm>
            <a:prstGeom prst="rect">
              <a:avLst/>
            </a:prstGeom>
            <a:noFill/>
          </p:spPr>
          <p:txBody>
            <a:bodyPr lIns="0" tIns="0" rIns="0" bIns="0">
              <a:spAutoFit/>
            </a:bodyPr>
            <a:lstStyle/>
            <a:p>
              <a:pPr>
                <a:defRPr/>
              </a:pPr>
              <a:r>
                <a:rPr lang="en-US" altLang="zh-TW" sz="2000" b="1" baseline="30000" dirty="0" smtClean="0">
                  <a:solidFill>
                    <a:srgbClr val="E8C7B0"/>
                  </a:solidFill>
                </a:rPr>
                <a:t>FOR FURTHER INFORMATION PLEASE CONTACT:</a:t>
              </a:r>
            </a:p>
            <a:p>
              <a:pPr>
                <a:defRPr/>
              </a:pPr>
              <a:endParaRPr lang="en-US" altLang="zh-TW" sz="2000" b="1" kern="1200" baseline="30000" dirty="0" smtClean="0">
                <a:solidFill>
                  <a:schemeClr val="bg1"/>
                </a:solidFill>
                <a:latin typeface="Arial" charset="0"/>
                <a:ea typeface="+mn-ea"/>
                <a:cs typeface="Arial" charset="0"/>
              </a:endParaRPr>
            </a:p>
            <a:p>
              <a:pPr>
                <a:defRPr/>
              </a:pPr>
              <a:r>
                <a:rPr lang="en-US" altLang="zh-TW" sz="2000" b="1" kern="1200" baseline="30000" dirty="0" smtClean="0">
                  <a:solidFill>
                    <a:schemeClr val="bg1"/>
                  </a:solidFill>
                  <a:latin typeface="Arial" charset="0"/>
                  <a:ea typeface="+mn-ea"/>
                  <a:cs typeface="Arial" charset="0"/>
                </a:rPr>
                <a:t>IFRC South Asia Regional Delegation</a:t>
              </a:r>
            </a:p>
            <a:p>
              <a:pPr>
                <a:defRPr/>
              </a:pPr>
              <a:r>
                <a:rPr lang="en-US" altLang="zh-TW" sz="2000" b="1" kern="1200" baseline="30000" dirty="0" smtClean="0">
                  <a:solidFill>
                    <a:schemeClr val="bg1"/>
                  </a:solidFill>
                  <a:latin typeface="Arial" charset="0"/>
                  <a:ea typeface="+mn-ea"/>
                  <a:cs typeface="Arial" charset="0"/>
                </a:rPr>
                <a:t>NAME </a:t>
              </a:r>
              <a:r>
                <a:rPr lang="en-US" altLang="zh-TW" sz="2000" b="1" kern="1200" baseline="30000" dirty="0" err="1" smtClean="0">
                  <a:solidFill>
                    <a:schemeClr val="bg1"/>
                  </a:solidFill>
                  <a:latin typeface="Arial" charset="0"/>
                  <a:ea typeface="+mn-ea"/>
                  <a:cs typeface="Arial" charset="0"/>
                </a:rPr>
                <a:t>Enkas</a:t>
              </a:r>
              <a:r>
                <a:rPr lang="en-US" altLang="zh-TW" sz="2000" b="1" kern="1200" baseline="30000" dirty="0" smtClean="0">
                  <a:solidFill>
                    <a:schemeClr val="bg1"/>
                  </a:solidFill>
                  <a:latin typeface="Arial" charset="0"/>
                  <a:ea typeface="+mn-ea"/>
                  <a:cs typeface="Arial" charset="0"/>
                </a:rPr>
                <a:t> </a:t>
              </a:r>
              <a:r>
                <a:rPr lang="en-US" altLang="zh-TW" sz="2000" b="1" kern="1200" baseline="30000" dirty="0" err="1" smtClean="0">
                  <a:solidFill>
                    <a:schemeClr val="bg1"/>
                  </a:solidFill>
                  <a:latin typeface="Arial" charset="0"/>
                  <a:ea typeface="+mn-ea"/>
                  <a:cs typeface="Arial" charset="0"/>
                </a:rPr>
                <a:t>Chau</a:t>
              </a:r>
              <a:r>
                <a:rPr lang="en-US" altLang="zh-TW" sz="2000" b="1" kern="1200" baseline="30000" dirty="0" smtClean="0">
                  <a:solidFill>
                    <a:schemeClr val="bg1"/>
                  </a:solidFill>
                  <a:latin typeface="Arial" charset="0"/>
                  <a:ea typeface="+mn-ea"/>
                  <a:cs typeface="Arial" charset="0"/>
                </a:rPr>
                <a:t>, IFRC DRR Advisor</a:t>
              </a:r>
              <a:br>
                <a:rPr lang="en-US" altLang="zh-TW" sz="2000" b="1" kern="1200" baseline="30000" dirty="0" smtClean="0">
                  <a:solidFill>
                    <a:schemeClr val="bg1"/>
                  </a:solidFill>
                  <a:latin typeface="Arial" charset="0"/>
                  <a:ea typeface="+mn-ea"/>
                  <a:cs typeface="Arial" charset="0"/>
                </a:rPr>
              </a:br>
              <a:r>
                <a:rPr lang="en-US" altLang="zh-TW" sz="2000" b="1" kern="1200" baseline="30000" dirty="0" smtClean="0">
                  <a:solidFill>
                    <a:schemeClr val="bg1"/>
                  </a:solidFill>
                  <a:latin typeface="Arial" charset="0"/>
                  <a:ea typeface="+mn-ea"/>
                  <a:cs typeface="Arial" charset="0"/>
                </a:rPr>
                <a:t>TEL. : +977-985-1107-803</a:t>
              </a:r>
            </a:p>
            <a:p>
              <a:pPr>
                <a:defRPr/>
              </a:pPr>
              <a:r>
                <a:rPr lang="en-US" altLang="zh-TW" sz="2000" b="1" baseline="30000" dirty="0" smtClean="0">
                  <a:solidFill>
                    <a:schemeClr val="bg1"/>
                  </a:solidFill>
                </a:rPr>
                <a:t>EMAIL: enkas.chau@ifrc.org</a:t>
              </a:r>
            </a:p>
            <a:p>
              <a:endParaRPr lang="en-US" altLang="zh-TW" sz="2000" b="1" baseline="30000" dirty="0">
                <a:solidFill>
                  <a:schemeClr val="bg1"/>
                </a:solidFill>
              </a:endParaRPr>
            </a:p>
            <a:p>
              <a:r>
                <a:rPr lang="en-US" altLang="zh-TW" sz="2000" b="1" baseline="30000" dirty="0">
                  <a:solidFill>
                    <a:srgbClr val="E8C7B0"/>
                  </a:solidFill>
                </a:rPr>
                <a:t>THIS PRESENTATION IS PUBLISHED BY</a:t>
              </a:r>
            </a:p>
            <a:p>
              <a:r>
                <a:rPr lang="en-US" altLang="zh-TW" sz="2000" b="1" baseline="30000" dirty="0">
                  <a:solidFill>
                    <a:schemeClr val="bg1"/>
                  </a:solidFill>
                </a:rPr>
                <a:t>INTERNATIONAL FEDERATION OF </a:t>
              </a:r>
              <a:br>
                <a:rPr lang="en-US" altLang="zh-TW" sz="2000" b="1" baseline="30000" dirty="0">
                  <a:solidFill>
                    <a:schemeClr val="bg1"/>
                  </a:solidFill>
                </a:rPr>
              </a:br>
              <a:r>
                <a:rPr lang="en-US" altLang="zh-TW" sz="2000" b="1" baseline="30000" dirty="0">
                  <a:solidFill>
                    <a:schemeClr val="bg1"/>
                  </a:solidFill>
                </a:rPr>
                <a:t>RED CROSS AND RED CRESCENT SOCIETIES</a:t>
              </a:r>
            </a:p>
            <a:p>
              <a:r>
                <a:rPr lang="en-US" altLang="zh-TW" sz="2000" b="1" baseline="30000" dirty="0">
                  <a:solidFill>
                    <a:schemeClr val="bg1"/>
                  </a:solidFill>
                </a:rPr>
                <a:t>P.O. BOX 372</a:t>
              </a:r>
            </a:p>
            <a:p>
              <a:r>
                <a:rPr lang="en-US" altLang="zh-TW" sz="2000" b="1" baseline="30000" dirty="0">
                  <a:solidFill>
                    <a:schemeClr val="bg1"/>
                  </a:solidFill>
                </a:rPr>
                <a:t>CH-1211 GENEVA 19</a:t>
              </a:r>
            </a:p>
            <a:p>
              <a:r>
                <a:rPr lang="en-US" altLang="zh-TW" sz="2000" b="1" baseline="30000" dirty="0">
                  <a:solidFill>
                    <a:schemeClr val="bg1"/>
                  </a:solidFill>
                </a:rPr>
                <a:t>SWITZERLAND</a:t>
              </a:r>
            </a:p>
            <a:p>
              <a:endParaRPr lang="en-US" altLang="zh-TW" sz="2000" b="1" baseline="30000" dirty="0">
                <a:solidFill>
                  <a:schemeClr val="bg1"/>
                </a:solidFill>
              </a:endParaRPr>
            </a:p>
            <a:p>
              <a:r>
                <a:rPr lang="en-US" altLang="zh-TW" sz="2000" b="1" baseline="30000" dirty="0">
                  <a:solidFill>
                    <a:schemeClr val="bg1"/>
                  </a:solidFill>
                </a:rPr>
                <a:t>TEL.: +41 22 730 42 22</a:t>
              </a:r>
            </a:p>
            <a:p>
              <a:r>
                <a:rPr lang="en-US" altLang="zh-TW" sz="2000" b="1" baseline="30000" dirty="0">
                  <a:solidFill>
                    <a:schemeClr val="bg1"/>
                  </a:solidFill>
                </a:rPr>
                <a:t>FAX.: +41 22 733 03 95</a:t>
              </a:r>
              <a:endParaRPr lang="en-US" altLang="zh-TW" sz="2000" dirty="0">
                <a:solidFill>
                  <a:schemeClr val="bg1"/>
                </a:solidFill>
              </a:endParaRPr>
            </a:p>
          </p:txBody>
        </p:sp>
        <p:pic>
          <p:nvPicPr>
            <p:cNvPr id="6" name="Picture 15" descr="SLCM-icons logo-EN.jpg"/>
            <p:cNvPicPr>
              <a:picLocks noChangeAspect="1"/>
            </p:cNvPicPr>
            <p:nvPr userDrawn="1"/>
          </p:nvPicPr>
          <p:blipFill>
            <a:blip r:embed="rId2" cstate="print"/>
            <a:srcRect/>
            <a:stretch>
              <a:fillRect/>
            </a:stretch>
          </p:blipFill>
          <p:spPr bwMode="auto">
            <a:xfrm>
              <a:off x="457200" y="5486400"/>
              <a:ext cx="1905000" cy="983078"/>
            </a:xfrm>
            <a:prstGeom prst="rect">
              <a:avLst/>
            </a:prstGeom>
            <a:noFill/>
            <a:ln w="9525">
              <a:noFill/>
              <a:miter lim="800000"/>
              <a:headEnd/>
              <a:tailEnd/>
            </a:ln>
          </p:spPr>
        </p:pic>
        <p:pic>
          <p:nvPicPr>
            <p:cNvPr id="7" name="Picture 16" descr="IFRC_logo_EN.jpg"/>
            <p:cNvPicPr>
              <a:picLocks noChangeAspect="1"/>
            </p:cNvPicPr>
            <p:nvPr userDrawn="1"/>
          </p:nvPicPr>
          <p:blipFill>
            <a:blip r:embed="rId3" cstate="print"/>
            <a:srcRect/>
            <a:stretch>
              <a:fillRect/>
            </a:stretch>
          </p:blipFill>
          <p:spPr bwMode="auto">
            <a:xfrm>
              <a:off x="5715000" y="6096000"/>
              <a:ext cx="3157728" cy="295815"/>
            </a:xfrm>
            <a:prstGeom prst="rect">
              <a:avLst/>
            </a:prstGeom>
            <a:noFill/>
            <a:ln w="9525">
              <a:noFill/>
              <a:miter lim="800000"/>
              <a:headEnd/>
              <a:tailEnd/>
            </a:ln>
          </p:spPr>
        </p:pic>
      </p:grpSp>
    </p:spTree>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 name="Straight Connector 2"/>
          <p:cNvCxnSpPr/>
          <p:nvPr userDrawn="1"/>
        </p:nvCxnSpPr>
        <p:spPr>
          <a:xfrm>
            <a:off x="1828800" y="354013"/>
            <a:ext cx="6858000" cy="1587"/>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userDrawn="1"/>
        </p:nvCxnSpPr>
        <p:spPr>
          <a:xfrm>
            <a:off x="1828800" y="1495425"/>
            <a:ext cx="6858000" cy="158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GB" dirty="0"/>
          </a:p>
        </p:txBody>
      </p:sp>
    </p:spTree>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Marine presentation 2">
    <p:spTree>
      <p:nvGrpSpPr>
        <p:cNvPr id="1" name=""/>
        <p:cNvGrpSpPr/>
        <p:nvPr/>
      </p:nvGrpSpPr>
      <p:grpSpPr>
        <a:xfrm>
          <a:off x="0" y="0"/>
          <a:ext cx="0" cy="0"/>
          <a:chOff x="0" y="0"/>
          <a:chExt cx="0" cy="0"/>
        </a:xfrm>
      </p:grpSpPr>
      <p:sp>
        <p:nvSpPr>
          <p:cNvPr id="2" name="Rectangle 7"/>
          <p:cNvSpPr>
            <a:spLocks noChangeArrowheads="1"/>
          </p:cNvSpPr>
          <p:nvPr userDrawn="1"/>
        </p:nvSpPr>
        <p:spPr bwMode="auto">
          <a:xfrm>
            <a:off x="0" y="0"/>
            <a:ext cx="9144000" cy="784225"/>
          </a:xfrm>
          <a:prstGeom prst="rect">
            <a:avLst/>
          </a:prstGeom>
          <a:solidFill>
            <a:srgbClr val="E00034"/>
          </a:solidFill>
          <a:ln w="9525">
            <a:noFill/>
            <a:miter lim="800000"/>
            <a:headEnd/>
            <a:tailEnd/>
          </a:ln>
          <a:effectLst/>
        </p:spPr>
        <p:txBody>
          <a:bodyPr wrap="none" lIns="79352" tIns="39676" rIns="79352" bIns="39676" anchor="ctr"/>
          <a:lstStyle/>
          <a:p>
            <a:pPr algn="ctr" defTabSz="793750"/>
            <a:endParaRPr lang="fr-CH" sz="3100"/>
          </a:p>
        </p:txBody>
      </p:sp>
      <p:graphicFrame>
        <p:nvGraphicFramePr>
          <p:cNvPr id="3" name="Object 2"/>
          <p:cNvGraphicFramePr>
            <a:graphicFrameLocks noChangeAspect="1"/>
          </p:cNvGraphicFramePr>
          <p:nvPr/>
        </p:nvGraphicFramePr>
        <p:xfrm>
          <a:off x="214313" y="128588"/>
          <a:ext cx="3911600" cy="490537"/>
        </p:xfrm>
        <a:graphic>
          <a:graphicData uri="http://schemas.openxmlformats.org/presentationml/2006/ole">
            <mc:AlternateContent xmlns:mc="http://schemas.openxmlformats.org/markup-compatibility/2006">
              <mc:Choice xmlns:v="urn:schemas-microsoft-com:vml" Requires="v">
                <p:oleObj spid="_x0000_s206957" name="Drawing" r:id="rId3" imgW="5025995" imgH="571500" progId="">
                  <p:embed/>
                </p:oleObj>
              </mc:Choice>
              <mc:Fallback>
                <p:oleObj name="Drawing" r:id="rId3" imgW="5025995" imgH="571500" progId="">
                  <p:embed/>
                  <p:pic>
                    <p:nvPicPr>
                      <p:cNvPr id="0"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313" y="128588"/>
                        <a:ext cx="3911600" cy="490537"/>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26" name="Group 14"/>
          <p:cNvGrpSpPr>
            <a:grpSpLocks/>
          </p:cNvGrpSpPr>
          <p:nvPr/>
        </p:nvGrpSpPr>
        <p:grpSpPr bwMode="auto">
          <a:xfrm>
            <a:off x="152400" y="5943600"/>
            <a:ext cx="8839200" cy="787400"/>
            <a:chOff x="152400" y="5918015"/>
            <a:chExt cx="8839200" cy="787585"/>
          </a:xfrm>
        </p:grpSpPr>
        <p:sp>
          <p:nvSpPr>
            <p:cNvPr id="9" name="Rectangle 8"/>
            <p:cNvSpPr/>
            <p:nvPr userDrawn="1"/>
          </p:nvSpPr>
          <p:spPr bwMode="auto">
            <a:xfrm>
              <a:off x="152400" y="5918015"/>
              <a:ext cx="8839200" cy="787585"/>
            </a:xfrm>
            <a:prstGeom prst="rect">
              <a:avLst/>
            </a:prstGeom>
            <a:solidFill>
              <a:srgbClr val="DB0000"/>
            </a:solidFill>
            <a:ln w="9525" cap="flat" cmpd="sng" algn="ctr">
              <a:solidFill>
                <a:schemeClr val="bg1"/>
              </a:solidFill>
              <a:prstDash val="solid"/>
              <a:round/>
              <a:headEnd type="none" w="med" len="med"/>
              <a:tailEnd type="none" w="med" len="med"/>
            </a:ln>
            <a:effectLst/>
          </p:spPr>
          <p:txBody>
            <a:bodyPr/>
            <a:lstStyle/>
            <a:p>
              <a:pPr marL="342900" indent="-342900">
                <a:spcBef>
                  <a:spcPct val="20000"/>
                </a:spcBef>
                <a:buFontTx/>
                <a:buChar char="•"/>
              </a:pPr>
              <a:endParaRPr lang="zh-TW" altLang="en-US" sz="3200"/>
            </a:p>
          </p:txBody>
        </p:sp>
        <p:sp>
          <p:nvSpPr>
            <p:cNvPr id="10" name="TextBox 9"/>
            <p:cNvSpPr txBox="1"/>
            <p:nvPr userDrawn="1"/>
          </p:nvSpPr>
          <p:spPr bwMode="auto">
            <a:xfrm>
              <a:off x="304800" y="6106972"/>
              <a:ext cx="3124200" cy="369974"/>
            </a:xfrm>
            <a:prstGeom prst="rect">
              <a:avLst/>
            </a:prstGeom>
            <a:noFill/>
          </p:spPr>
          <p:txBody>
            <a:bodyPr lIns="0" tIns="0" rIns="0" bIns="0">
              <a:spAutoFit/>
            </a:bodyPr>
            <a:lstStyle/>
            <a:p>
              <a:r>
                <a:rPr lang="en-US" altLang="zh-TW" sz="1200" b="1">
                  <a:solidFill>
                    <a:srgbClr val="551C15"/>
                  </a:solidFill>
                  <a:latin typeface="Arial Rounded MT Bold" pitchFamily="34" charset="0"/>
                </a:rPr>
                <a:t>www.ifrc.org</a:t>
              </a:r>
            </a:p>
            <a:p>
              <a:r>
                <a:rPr lang="en-US" altLang="zh-TW" sz="1200" b="1">
                  <a:solidFill>
                    <a:schemeClr val="bg1"/>
                  </a:solidFill>
                  <a:latin typeface="Arial Rounded MT Bold" pitchFamily="34" charset="0"/>
                </a:rPr>
                <a:t>Saving lives, changing minds.</a:t>
              </a:r>
              <a:endParaRPr lang="en-US" altLang="zh-TW" sz="1200">
                <a:solidFill>
                  <a:schemeClr val="bg1"/>
                </a:solidFill>
                <a:latin typeface="Arial Rounded MT Bold" pitchFamily="34" charset="0"/>
              </a:endParaRPr>
            </a:p>
          </p:txBody>
        </p:sp>
        <p:pic>
          <p:nvPicPr>
            <p:cNvPr id="1034" name="Picture 14" descr="IFRC_logo_EN.gif"/>
            <p:cNvPicPr>
              <a:picLocks noChangeAspect="1"/>
            </p:cNvPicPr>
            <p:nvPr userDrawn="1"/>
          </p:nvPicPr>
          <p:blipFill>
            <a:blip r:embed="rId13" cstate="print"/>
            <a:srcRect/>
            <a:stretch>
              <a:fillRect/>
            </a:stretch>
          </p:blipFill>
          <p:spPr bwMode="auto">
            <a:xfrm>
              <a:off x="5613869" y="6172201"/>
              <a:ext cx="3225331" cy="304800"/>
            </a:xfrm>
            <a:prstGeom prst="rect">
              <a:avLst/>
            </a:prstGeom>
            <a:noFill/>
            <a:ln w="9525">
              <a:noFill/>
              <a:miter lim="800000"/>
              <a:headEnd/>
              <a:tailEnd/>
            </a:ln>
          </p:spPr>
        </p:pic>
      </p:grpSp>
      <p:sp>
        <p:nvSpPr>
          <p:cNvPr id="1027" name="Title Placeholder 1"/>
          <p:cNvSpPr>
            <a:spLocks noGrp="1"/>
          </p:cNvSpPr>
          <p:nvPr>
            <p:ph type="title"/>
          </p:nvPr>
        </p:nvSpPr>
        <p:spPr bwMode="auto">
          <a:xfrm>
            <a:off x="1828800" y="350838"/>
            <a:ext cx="6858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endParaRPr lang="en-GB" smtClean="0"/>
          </a:p>
        </p:txBody>
      </p:sp>
      <p:sp>
        <p:nvSpPr>
          <p:cNvPr id="1028" name="Text Placeholder 2"/>
          <p:cNvSpPr>
            <a:spLocks noGrp="1"/>
          </p:cNvSpPr>
          <p:nvPr>
            <p:ph type="body" idx="1"/>
          </p:nvPr>
        </p:nvSpPr>
        <p:spPr bwMode="auto">
          <a:xfrm>
            <a:off x="1828800" y="1676400"/>
            <a:ext cx="6858000" cy="419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GB" smtClean="0"/>
          </a:p>
        </p:txBody>
      </p:sp>
      <p:grpSp>
        <p:nvGrpSpPr>
          <p:cNvPr id="1029" name="Group 16"/>
          <p:cNvGrpSpPr>
            <a:grpSpLocks/>
          </p:cNvGrpSpPr>
          <p:nvPr/>
        </p:nvGrpSpPr>
        <p:grpSpPr bwMode="auto">
          <a:xfrm>
            <a:off x="339725" y="339725"/>
            <a:ext cx="1260475" cy="1260475"/>
            <a:chOff x="228600" y="228600"/>
            <a:chExt cx="1260000" cy="1260000"/>
          </a:xfrm>
        </p:grpSpPr>
        <p:sp>
          <p:nvSpPr>
            <p:cNvPr id="18" name="Oval 17"/>
            <p:cNvSpPr/>
            <p:nvPr userDrawn="1"/>
          </p:nvSpPr>
          <p:spPr>
            <a:xfrm>
              <a:off x="228600" y="228600"/>
              <a:ext cx="1260000" cy="1260000"/>
            </a:xfrm>
            <a:prstGeom prst="ellipse">
              <a:avLst/>
            </a:prstGeom>
            <a:solidFill>
              <a:srgbClr val="CF1C21"/>
            </a:solidFill>
            <a:ln w="31750">
              <a:solidFill>
                <a:schemeClr val="bg1"/>
              </a:solidFill>
              <a:round/>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zh-TW" altLang="en-US">
                <a:solidFill>
                  <a:srgbClr val="FFFFFF"/>
                </a:solidFill>
                <a:cs typeface="Arial" charset="0"/>
              </a:endParaRPr>
            </a:p>
          </p:txBody>
        </p:sp>
        <p:sp>
          <p:nvSpPr>
            <p:cNvPr id="19" name="TextBox 18"/>
            <p:cNvSpPr txBox="1"/>
            <p:nvPr userDrawn="1"/>
          </p:nvSpPr>
          <p:spPr>
            <a:xfrm>
              <a:off x="282555" y="474023"/>
              <a:ext cx="1144157" cy="769151"/>
            </a:xfrm>
            <a:prstGeom prst="rect">
              <a:avLst/>
            </a:prstGeom>
            <a:noFill/>
          </p:spPr>
          <p:txBody>
            <a:bodyPr lIns="0" tIns="0" rIns="0" bIns="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1" dirty="0" smtClean="0">
                  <a:solidFill>
                    <a:schemeClr val="bg1"/>
                  </a:solidFill>
                  <a:latin typeface="Arial" pitchFamily="34" charset="0"/>
                  <a:cs typeface="Arial" pitchFamily="34" charset="0"/>
                </a:rPr>
                <a:t>Zone</a:t>
              </a:r>
              <a:r>
                <a:rPr lang="en-US" sz="1000" b="1" baseline="0" dirty="0" smtClean="0">
                  <a:solidFill>
                    <a:schemeClr val="bg1"/>
                  </a:solidFill>
                  <a:latin typeface="Arial" pitchFamily="34" charset="0"/>
                  <a:cs typeface="Arial" pitchFamily="34" charset="0"/>
                </a:rPr>
                <a:t> </a:t>
              </a:r>
              <a:r>
                <a:rPr lang="en-US" sz="1000" b="1" baseline="0" dirty="0" err="1" smtClean="0">
                  <a:solidFill>
                    <a:schemeClr val="bg1"/>
                  </a:solidFill>
                  <a:latin typeface="Arial" pitchFamily="34" charset="0"/>
                  <a:cs typeface="Arial" pitchFamily="34" charset="0"/>
                </a:rPr>
                <a:t>Afrique</a:t>
              </a:r>
              <a:endParaRPr lang="en-US" sz="1000" b="1" baseline="0" dirty="0" smtClean="0">
                <a:solidFill>
                  <a:schemeClr val="bg1"/>
                </a:solidFill>
                <a:latin typeface="Arial" pitchFamily="34" charset="0"/>
                <a:cs typeface="Arial"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000" b="1" baseline="0" dirty="0" err="1" smtClean="0">
                  <a:solidFill>
                    <a:schemeClr val="bg1"/>
                  </a:solidFill>
                  <a:latin typeface="Arial" pitchFamily="34" charset="0"/>
                  <a:cs typeface="Arial" pitchFamily="34" charset="0"/>
                </a:rPr>
                <a:t>Changement</a:t>
              </a:r>
              <a:r>
                <a:rPr lang="en-US" sz="1000" b="1" baseline="0" dirty="0" smtClean="0">
                  <a:solidFill>
                    <a:schemeClr val="bg1"/>
                  </a:solidFill>
                  <a:latin typeface="Arial" pitchFamily="34" charset="0"/>
                  <a:cs typeface="Arial" pitchFamily="34" charset="0"/>
                </a:rPr>
                <a:t> </a:t>
              </a:r>
              <a:r>
                <a:rPr lang="en-US" sz="1000" b="1" baseline="0" dirty="0" err="1" smtClean="0">
                  <a:solidFill>
                    <a:schemeClr val="bg1"/>
                  </a:solidFill>
                  <a:latin typeface="Arial" pitchFamily="34" charset="0"/>
                  <a:cs typeface="Arial" pitchFamily="34" charset="0"/>
                </a:rPr>
                <a:t>Climatique</a:t>
              </a:r>
              <a:r>
                <a:rPr lang="en-US" sz="1000" b="1" baseline="0" dirty="0" smtClean="0">
                  <a:solidFill>
                    <a:schemeClr val="bg1"/>
                  </a:solidFill>
                  <a:latin typeface="Arial" pitchFamily="34" charset="0"/>
                  <a:cs typeface="Arial" pitchFamily="34" charset="0"/>
                </a:rPr>
                <a:t> : Formation de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000" b="1" baseline="0" dirty="0" err="1" smtClean="0">
                  <a:solidFill>
                    <a:schemeClr val="bg1"/>
                  </a:solidFill>
                  <a:latin typeface="Arial" pitchFamily="34" charset="0"/>
                  <a:cs typeface="Arial" pitchFamily="34" charset="0"/>
                </a:rPr>
                <a:t>Juin</a:t>
              </a:r>
              <a:r>
                <a:rPr lang="en-US" sz="1000" b="1" baseline="0" dirty="0" smtClean="0">
                  <a:solidFill>
                    <a:schemeClr val="bg1"/>
                  </a:solidFill>
                  <a:latin typeface="Arial" pitchFamily="34" charset="0"/>
                  <a:cs typeface="Arial" pitchFamily="34" charset="0"/>
                </a:rPr>
                <a:t> 2015</a:t>
              </a:r>
              <a:endParaRPr lang="en-US" sz="1000" b="1" dirty="0" smtClean="0">
                <a:solidFill>
                  <a:schemeClr val="bg1"/>
                </a:solidFill>
                <a:latin typeface="Arial" pitchFamily="34" charset="0"/>
                <a:cs typeface="Arial" pitchFamily="34" charset="0"/>
              </a:endParaRPr>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58" r:id="rId8"/>
    <p:sldLayoutId id="2147483668" r:id="rId9"/>
    <p:sldLayoutId id="2147483659" r:id="rId10"/>
    <p:sldLayoutId id="2147483660" r:id="rId11"/>
  </p:sldLayoutIdLst>
  <p:transition>
    <p:random/>
  </p:transition>
  <p:timing>
    <p:tnLst>
      <p:par>
        <p:cTn id="1" dur="indefinite" restart="never" nodeType="tmRoot"/>
      </p:par>
    </p:tnLst>
  </p:timing>
  <p:txStyles>
    <p:titleStyle>
      <a:lvl1pPr algn="l" rtl="0" fontAlgn="base">
        <a:spcBef>
          <a:spcPct val="0"/>
        </a:spcBef>
        <a:spcAft>
          <a:spcPct val="0"/>
        </a:spcAft>
        <a:defRPr sz="2600" b="1" i="1" kern="1200">
          <a:solidFill>
            <a:schemeClr val="tx1"/>
          </a:solidFill>
          <a:latin typeface="Arial" pitchFamily="34" charset="0"/>
          <a:ea typeface="+mj-ea"/>
          <a:cs typeface="Arial" pitchFamily="34" charset="0"/>
        </a:defRPr>
      </a:lvl1pPr>
      <a:lvl2pPr algn="l" rtl="0" fontAlgn="base">
        <a:spcBef>
          <a:spcPct val="0"/>
        </a:spcBef>
        <a:spcAft>
          <a:spcPct val="0"/>
        </a:spcAft>
        <a:defRPr sz="2600" b="1" i="1">
          <a:solidFill>
            <a:schemeClr val="tx1"/>
          </a:solidFill>
          <a:latin typeface="Arial" pitchFamily="34" charset="0"/>
          <a:cs typeface="Arial" pitchFamily="34" charset="0"/>
        </a:defRPr>
      </a:lvl2pPr>
      <a:lvl3pPr algn="l" rtl="0" fontAlgn="base">
        <a:spcBef>
          <a:spcPct val="0"/>
        </a:spcBef>
        <a:spcAft>
          <a:spcPct val="0"/>
        </a:spcAft>
        <a:defRPr sz="2600" b="1" i="1">
          <a:solidFill>
            <a:schemeClr val="tx1"/>
          </a:solidFill>
          <a:latin typeface="Arial" pitchFamily="34" charset="0"/>
          <a:cs typeface="Arial" pitchFamily="34" charset="0"/>
        </a:defRPr>
      </a:lvl3pPr>
      <a:lvl4pPr algn="l" rtl="0" fontAlgn="base">
        <a:spcBef>
          <a:spcPct val="0"/>
        </a:spcBef>
        <a:spcAft>
          <a:spcPct val="0"/>
        </a:spcAft>
        <a:defRPr sz="2600" b="1" i="1">
          <a:solidFill>
            <a:schemeClr val="tx1"/>
          </a:solidFill>
          <a:latin typeface="Arial" pitchFamily="34" charset="0"/>
          <a:cs typeface="Arial" pitchFamily="34" charset="0"/>
        </a:defRPr>
      </a:lvl4pPr>
      <a:lvl5pPr algn="l" rtl="0" fontAlgn="base">
        <a:spcBef>
          <a:spcPct val="0"/>
        </a:spcBef>
        <a:spcAft>
          <a:spcPct val="0"/>
        </a:spcAft>
        <a:defRPr sz="2600" b="1" i="1">
          <a:solidFill>
            <a:schemeClr val="tx1"/>
          </a:solidFill>
          <a:latin typeface="Arial" pitchFamily="34" charset="0"/>
          <a:cs typeface="Arial" pitchFamily="34" charset="0"/>
        </a:defRPr>
      </a:lvl5pPr>
      <a:lvl6pPr marL="457200" algn="l" rtl="0" eaLnBrk="1" fontAlgn="base" hangingPunct="1">
        <a:spcBef>
          <a:spcPct val="0"/>
        </a:spcBef>
        <a:spcAft>
          <a:spcPct val="0"/>
        </a:spcAft>
        <a:defRPr sz="2600" b="1" i="1">
          <a:solidFill>
            <a:schemeClr val="tx1"/>
          </a:solidFill>
          <a:latin typeface="Arial" pitchFamily="34" charset="0"/>
          <a:cs typeface="Arial" pitchFamily="34" charset="0"/>
        </a:defRPr>
      </a:lvl6pPr>
      <a:lvl7pPr marL="914400" algn="l" rtl="0" eaLnBrk="1" fontAlgn="base" hangingPunct="1">
        <a:spcBef>
          <a:spcPct val="0"/>
        </a:spcBef>
        <a:spcAft>
          <a:spcPct val="0"/>
        </a:spcAft>
        <a:defRPr sz="2600" b="1" i="1">
          <a:solidFill>
            <a:schemeClr val="tx1"/>
          </a:solidFill>
          <a:latin typeface="Arial" pitchFamily="34" charset="0"/>
          <a:cs typeface="Arial" pitchFamily="34" charset="0"/>
        </a:defRPr>
      </a:lvl7pPr>
      <a:lvl8pPr marL="1371600" algn="l" rtl="0" eaLnBrk="1" fontAlgn="base" hangingPunct="1">
        <a:spcBef>
          <a:spcPct val="0"/>
        </a:spcBef>
        <a:spcAft>
          <a:spcPct val="0"/>
        </a:spcAft>
        <a:defRPr sz="2600" b="1" i="1">
          <a:solidFill>
            <a:schemeClr val="tx1"/>
          </a:solidFill>
          <a:latin typeface="Arial" pitchFamily="34" charset="0"/>
          <a:cs typeface="Arial" pitchFamily="34" charset="0"/>
        </a:defRPr>
      </a:lvl8pPr>
      <a:lvl9pPr marL="1828800" algn="l" rtl="0" eaLnBrk="1" fontAlgn="base" hangingPunct="1">
        <a:spcBef>
          <a:spcPct val="0"/>
        </a:spcBef>
        <a:spcAft>
          <a:spcPct val="0"/>
        </a:spcAft>
        <a:defRPr sz="2600" b="1" i="1">
          <a:solidFill>
            <a:schemeClr val="tx1"/>
          </a:solidFill>
          <a:latin typeface="Arial" pitchFamily="34" charset="0"/>
          <a:cs typeface="Arial" pitchFamily="34" charset="0"/>
        </a:defRPr>
      </a:lvl9pPr>
    </p:titleStyle>
    <p:bodyStyle>
      <a:lvl1pPr marL="273050" indent="-273050" algn="l" rtl="0" fontAlgn="base">
        <a:spcBef>
          <a:spcPct val="20000"/>
        </a:spcBef>
        <a:spcAft>
          <a:spcPct val="0"/>
        </a:spcAft>
        <a:buClr>
          <a:srgbClr val="CF1C21"/>
        </a:buClr>
        <a:buSzPct val="80000"/>
        <a:buFont typeface="Wingdings" pitchFamily="2" charset="2"/>
        <a:buChar char="§"/>
        <a:defRPr sz="2200" kern="1200">
          <a:solidFill>
            <a:schemeClr val="tx1"/>
          </a:solidFill>
          <a:latin typeface="Arial" pitchFamily="34" charset="0"/>
          <a:ea typeface="+mn-ea"/>
          <a:cs typeface="Arial" pitchFamily="34" charset="0"/>
        </a:defRPr>
      </a:lvl1pPr>
      <a:lvl2pPr marL="450850" indent="-177800" algn="l" rtl="0" fontAlgn="base">
        <a:spcBef>
          <a:spcPct val="20000"/>
        </a:spcBef>
        <a:spcAft>
          <a:spcPct val="0"/>
        </a:spcAft>
        <a:buClr>
          <a:srgbClr val="CF1C21"/>
        </a:buClr>
        <a:buSzPct val="80000"/>
        <a:buFont typeface="Wingdings" pitchFamily="2" charset="2"/>
        <a:buChar char="§"/>
        <a:defRPr sz="2000" kern="1200">
          <a:solidFill>
            <a:schemeClr val="tx1"/>
          </a:solidFill>
          <a:latin typeface="Arial" pitchFamily="34" charset="0"/>
          <a:ea typeface="+mn-ea"/>
          <a:cs typeface="Arial" pitchFamily="34" charset="0"/>
        </a:defRPr>
      </a:lvl2pPr>
      <a:lvl3pPr marL="627063" indent="-176213" algn="l" rtl="0" fontAlgn="base">
        <a:spcBef>
          <a:spcPct val="20000"/>
        </a:spcBef>
        <a:spcAft>
          <a:spcPct val="0"/>
        </a:spcAft>
        <a:buClr>
          <a:srgbClr val="CF1C21"/>
        </a:buClr>
        <a:buSzPct val="80000"/>
        <a:buFont typeface="Wingdings" pitchFamily="2" charset="2"/>
        <a:buChar char="§"/>
        <a:defRPr sz="2000" kern="1200">
          <a:solidFill>
            <a:schemeClr val="tx1"/>
          </a:solidFill>
          <a:latin typeface="Arial" pitchFamily="34" charset="0"/>
          <a:ea typeface="+mn-ea"/>
          <a:cs typeface="Arial" pitchFamily="34" charset="0"/>
        </a:defRPr>
      </a:lvl3pPr>
      <a:lvl4pPr marL="627063" indent="-176213" algn="l" rtl="0" fontAlgn="base">
        <a:spcBef>
          <a:spcPct val="20000"/>
        </a:spcBef>
        <a:spcAft>
          <a:spcPct val="0"/>
        </a:spcAft>
        <a:buClr>
          <a:srgbClr val="CF1C21"/>
        </a:buClr>
        <a:buSzPct val="80000"/>
        <a:buFont typeface="Wingdings" pitchFamily="2" charset="2"/>
        <a:buChar char="§"/>
        <a:defRPr sz="2000" kern="1200">
          <a:solidFill>
            <a:schemeClr val="tx1"/>
          </a:solidFill>
          <a:latin typeface="Arial" pitchFamily="34" charset="0"/>
          <a:ea typeface="+mn-ea"/>
          <a:cs typeface="Arial" pitchFamily="34" charset="0"/>
        </a:defRPr>
      </a:lvl4pPr>
      <a:lvl5pPr marL="627063" indent="-176213" algn="l" rtl="0" fontAlgn="base">
        <a:spcBef>
          <a:spcPct val="20000"/>
        </a:spcBef>
        <a:spcAft>
          <a:spcPct val="0"/>
        </a:spcAft>
        <a:buClr>
          <a:srgbClr val="CF1C21"/>
        </a:buClr>
        <a:buSzPct val="80000"/>
        <a:buFont typeface="Wingdings" pitchFamily="2" charset="2"/>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http://iri.columbia.edu/climate/ENSO/globalimpact/temp_precip/images/LaNinaImpacts_djf.jpg" TargetMode="External"/><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77777"/>
        </a:solidFill>
        <a:effectLst/>
      </p:bgPr>
    </p:bg>
    <p:spTree>
      <p:nvGrpSpPr>
        <p:cNvPr id="1" name=""/>
        <p:cNvGrpSpPr/>
        <p:nvPr/>
      </p:nvGrpSpPr>
      <p:grpSpPr>
        <a:xfrm>
          <a:off x="0" y="0"/>
          <a:ext cx="0" cy="0"/>
          <a:chOff x="0" y="0"/>
          <a:chExt cx="0" cy="0"/>
        </a:xfrm>
      </p:grpSpPr>
      <p:sp>
        <p:nvSpPr>
          <p:cNvPr id="44033" name="Title 3"/>
          <p:cNvSpPr>
            <a:spLocks noGrp="1"/>
          </p:cNvSpPr>
          <p:nvPr>
            <p:ph type="ctrTitle"/>
          </p:nvPr>
        </p:nvSpPr>
        <p:spPr>
          <a:xfrm>
            <a:off x="1475656" y="332656"/>
            <a:ext cx="7128792" cy="1008112"/>
          </a:xfrm>
        </p:spPr>
        <p:txBody>
          <a:bodyPr/>
          <a:lstStyle/>
          <a:p>
            <a:pPr algn="ctr"/>
            <a:r>
              <a:rPr lang="en-GB" sz="3600" dirty="0" smtClean="0"/>
              <a:t> </a:t>
            </a:r>
            <a:r>
              <a:rPr lang="fr-FR" sz="3600" noProof="0" dirty="0" smtClean="0"/>
              <a:t>Terminologie et définitions fréquemment utilisées </a:t>
            </a:r>
            <a:endParaRPr lang="fr-FR" sz="3600" noProof="0" dirty="0" smtClean="0">
              <a:latin typeface="Arial" charset="0"/>
              <a:cs typeface="Arial" charset="0"/>
            </a:endParaRPr>
          </a:p>
        </p:txBody>
      </p:sp>
      <p:pic>
        <p:nvPicPr>
          <p:cNvPr id="207874" name="Picture 2" descr="D:\Users\susil.perera\Downloads\13875480074_49547730bb_z.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728" y="1340768"/>
            <a:ext cx="6144683" cy="46085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6000" noProof="0" dirty="0" smtClean="0"/>
              <a:t>Vulnérabilité</a:t>
            </a:r>
            <a:endParaRPr lang="fr-FR" sz="6000" noProof="0" dirty="0"/>
          </a:p>
        </p:txBody>
      </p:sp>
      <p:pic>
        <p:nvPicPr>
          <p:cNvPr id="6" name="Picture 16" descr="J:\rccc ppt photos\slide 16.jpg"/>
          <p:cNvPicPr>
            <a:picLocks noGrp="1" noChangeAspect="1" noChangeArrowheads="1"/>
          </p:cNvPicPr>
          <p:nvPr>
            <p:ph sz="half" idx="1"/>
          </p:nvPr>
        </p:nvPicPr>
        <p:blipFill>
          <a:blip r:embed="rId2" cstate="print"/>
          <a:stretch>
            <a:fillRect/>
          </a:stretch>
        </p:blipFill>
        <p:spPr bwMode="auto">
          <a:xfrm>
            <a:off x="457200" y="1982576"/>
            <a:ext cx="4038600" cy="3578648"/>
          </a:xfrm>
          <a:prstGeom prst="rect">
            <a:avLst/>
          </a:prstGeom>
          <a:noFill/>
          <a:ln w="9525">
            <a:noFill/>
            <a:miter lim="800000"/>
            <a:headEnd/>
            <a:tailEnd/>
          </a:ln>
        </p:spPr>
      </p:pic>
      <p:sp>
        <p:nvSpPr>
          <p:cNvPr id="4" name="Content Placeholder 3"/>
          <p:cNvSpPr>
            <a:spLocks noGrp="1"/>
          </p:cNvSpPr>
          <p:nvPr>
            <p:ph sz="half" idx="2"/>
          </p:nvPr>
        </p:nvSpPr>
        <p:spPr>
          <a:xfrm>
            <a:off x="4572000" y="1484784"/>
            <a:ext cx="4464496" cy="4382616"/>
          </a:xfrm>
        </p:spPr>
        <p:txBody>
          <a:bodyPr/>
          <a:lstStyle/>
          <a:p>
            <a:pPr marL="0" indent="0">
              <a:buNone/>
            </a:pPr>
            <a:r>
              <a:rPr lang="fr-FR" sz="1600" dirty="0"/>
              <a:t>Ce sont des conditions déterminées par des facteurs ou processus physiques, sociaux, économiques, environnementaux et politiques, qui augmentent le risque et la sensibilité des personnes à l'impact des aléas. La question qui doit toujours être posée est: "Vulnérabilité à quel danger ou choc spécifique?" Par exemple, les personnes vivants dans les zones côtières sont vulnérables aux tempêtes saisonnières, </a:t>
            </a:r>
            <a:r>
              <a:rPr lang="fr-FR" sz="1600" dirty="0" smtClean="0"/>
              <a:t>aux </a:t>
            </a:r>
            <a:r>
              <a:rPr lang="fr-FR" sz="1600" dirty="0"/>
              <a:t>inondations et </a:t>
            </a:r>
            <a:r>
              <a:rPr lang="fr-FR" sz="1600" dirty="0" smtClean="0"/>
              <a:t>à la </a:t>
            </a:r>
            <a:r>
              <a:rPr lang="fr-FR" sz="1600" dirty="0"/>
              <a:t>montée du niveau de la mer. (Définition officielle de la FICR) Le changement climatique peut provoquer des changements dans les conditions environnementales, déterminant le risque des populations face à l'impact des risques de catastrophes. </a:t>
            </a:r>
            <a:r>
              <a:rPr lang="fr-FR" sz="1600" dirty="0" smtClean="0"/>
              <a:t>Ce </a:t>
            </a:r>
            <a:r>
              <a:rPr lang="fr-FR" sz="1600" dirty="0"/>
              <a:t>qui est par conséquent, un facteur de </a:t>
            </a:r>
            <a:r>
              <a:rPr lang="fr-FR" sz="1600" dirty="0" smtClean="0"/>
              <a:t>vulnérabilité important.</a:t>
            </a:r>
            <a:endParaRPr lang="en-GB" sz="1600" dirty="0"/>
          </a:p>
        </p:txBody>
      </p:sp>
    </p:spTree>
    <p:extLst>
      <p:ext uri="{BB962C8B-B14F-4D97-AF65-F5344CB8AC3E}">
        <p14:creationId xmlns:p14="http://schemas.microsoft.com/office/powerpoint/2010/main" val="104674602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4400" noProof="0" smtClean="0"/>
              <a:t>Résilience </a:t>
            </a:r>
            <a:r>
              <a:rPr lang="fr-FR" sz="4400" noProof="0" dirty="0" smtClean="0"/>
              <a:t>au Changement </a:t>
            </a:r>
            <a:r>
              <a:rPr lang="fr-FR" sz="4400" noProof="0" dirty="0" smtClean="0"/>
              <a:t>climatique</a:t>
            </a:r>
            <a:endParaRPr lang="fr-FR" sz="4400" noProof="0" dirty="0"/>
          </a:p>
        </p:txBody>
      </p:sp>
      <p:sp>
        <p:nvSpPr>
          <p:cNvPr id="3" name="Content Placeholder 2"/>
          <p:cNvSpPr>
            <a:spLocks noGrp="1"/>
          </p:cNvSpPr>
          <p:nvPr>
            <p:ph sz="half" idx="1"/>
          </p:nvPr>
        </p:nvSpPr>
        <p:spPr>
          <a:xfrm>
            <a:off x="107504" y="1700808"/>
            <a:ext cx="4176464" cy="4118992"/>
          </a:xfrm>
        </p:spPr>
        <p:txBody>
          <a:bodyPr/>
          <a:lstStyle/>
          <a:p>
            <a:pPr marL="0" indent="0">
              <a:buNone/>
            </a:pPr>
            <a:r>
              <a:rPr lang="fr-FR" sz="2400" dirty="0"/>
              <a:t>Modification des projets existants et futurs, afin de permettre leur résistance aux impacts du changement climatique et / ou </a:t>
            </a:r>
            <a:r>
              <a:rPr lang="fr-FR" sz="2400" dirty="0"/>
              <a:t> </a:t>
            </a:r>
            <a:r>
              <a:rPr lang="fr-FR" sz="2400" dirty="0" smtClean="0"/>
              <a:t>de ne pas </a:t>
            </a:r>
            <a:r>
              <a:rPr lang="fr-FR" sz="2400" dirty="0" smtClean="0"/>
              <a:t> contribuer </a:t>
            </a:r>
            <a:r>
              <a:rPr lang="fr-FR" sz="2400" dirty="0"/>
              <a:t>à l'accroissement de la vulnérabilité des objectifs du projet (Klein et al., 2007)</a:t>
            </a:r>
            <a:endParaRPr lang="en-GB" sz="2400" dirty="0"/>
          </a:p>
        </p:txBody>
      </p:sp>
      <p:pic>
        <p:nvPicPr>
          <p:cNvPr id="5" name="Content Placeholder 4" descr="IMG_0513"/>
          <p:cNvPicPr>
            <a:picLocks noGrp="1" noChangeAspect="1" noChangeArrowheads="1"/>
          </p:cNvPicPr>
          <p:nvPr>
            <p:ph sz="half" idx="2"/>
          </p:nvPr>
        </p:nvPicPr>
        <p:blipFill>
          <a:blip r:embed="rId2" cstate="print"/>
          <a:srcRect/>
          <a:stretch>
            <a:fillRect/>
          </a:stretch>
        </p:blipFill>
        <p:spPr>
          <a:xfrm>
            <a:off x="4316348" y="1844824"/>
            <a:ext cx="4648266" cy="3486199"/>
          </a:xfrm>
          <a:noFill/>
        </p:spPr>
      </p:pic>
    </p:spTree>
    <p:extLst>
      <p:ext uri="{BB962C8B-B14F-4D97-AF65-F5344CB8AC3E}">
        <p14:creationId xmlns:p14="http://schemas.microsoft.com/office/powerpoint/2010/main" val="96051068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7200" noProof="0" dirty="0" smtClean="0"/>
              <a:t>Capacités</a:t>
            </a:r>
            <a:endParaRPr lang="fr-FR" sz="7200" noProof="0" dirty="0"/>
          </a:p>
        </p:txBody>
      </p:sp>
      <p:pic>
        <p:nvPicPr>
          <p:cNvPr id="7" name="Content Placeholder 4" descr="radio communication.jpg"/>
          <p:cNvPicPr>
            <a:picLocks noGrp="1" noChangeAspect="1"/>
          </p:cNvPicPr>
          <p:nvPr>
            <p:ph sz="half" idx="1"/>
          </p:nvPr>
        </p:nvPicPr>
        <p:blipFill>
          <a:blip r:embed="rId2" cstate="print"/>
          <a:stretch>
            <a:fillRect/>
          </a:stretch>
        </p:blipFill>
        <p:spPr>
          <a:xfrm>
            <a:off x="251520" y="1988840"/>
            <a:ext cx="4038600" cy="3148940"/>
          </a:xfrm>
        </p:spPr>
      </p:pic>
      <p:sp>
        <p:nvSpPr>
          <p:cNvPr id="4" name="Content Placeholder 3"/>
          <p:cNvSpPr>
            <a:spLocks noGrp="1"/>
          </p:cNvSpPr>
          <p:nvPr>
            <p:ph sz="half" idx="2"/>
          </p:nvPr>
        </p:nvSpPr>
        <p:spPr>
          <a:xfrm>
            <a:off x="4648200" y="1556792"/>
            <a:ext cx="4388296" cy="4310608"/>
          </a:xfrm>
        </p:spPr>
        <p:txBody>
          <a:bodyPr/>
          <a:lstStyle/>
          <a:p>
            <a:pPr marL="0" indent="0">
              <a:buNone/>
            </a:pPr>
            <a:r>
              <a:rPr lang="fr-FR" sz="2800" dirty="0"/>
              <a:t>Il s'agit </a:t>
            </a:r>
            <a:r>
              <a:rPr lang="fr-FR" sz="2800" dirty="0" smtClean="0"/>
              <a:t>ici de </a:t>
            </a:r>
            <a:r>
              <a:rPr lang="fr-FR" sz="2800" dirty="0"/>
              <a:t>la combinaison de toutes les forces, attributs et  ressources disponibles au sein d'une communauté, de la société ou de l'organisation, pouvant être utilisés pour atteindre les objectifs convenus.</a:t>
            </a:r>
            <a:endParaRPr lang="en-GB" sz="2800" dirty="0"/>
          </a:p>
          <a:p>
            <a:pPr marL="0" indent="0">
              <a:buNone/>
            </a:pPr>
            <a:endParaRPr lang="en-GB" sz="3200" dirty="0"/>
          </a:p>
        </p:txBody>
      </p:sp>
    </p:spTree>
    <p:extLst>
      <p:ext uri="{BB962C8B-B14F-4D97-AF65-F5344CB8AC3E}">
        <p14:creationId xmlns:p14="http://schemas.microsoft.com/office/powerpoint/2010/main" val="285086984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4800" noProof="0" dirty="0" smtClean="0"/>
              <a:t/>
            </a:r>
            <a:br>
              <a:rPr lang="fr-FR" sz="4800" noProof="0" dirty="0" smtClean="0"/>
            </a:br>
            <a:r>
              <a:rPr lang="fr-FR" sz="4800" noProof="0" dirty="0" smtClean="0"/>
              <a:t>Capacité</a:t>
            </a:r>
            <a:r>
              <a:rPr lang="fr-FR" sz="4800" baseline="0" noProof="0" dirty="0" smtClean="0"/>
              <a:t> </a:t>
            </a:r>
            <a:r>
              <a:rPr lang="fr-FR" sz="4800" noProof="0" dirty="0" smtClean="0"/>
              <a:t>d'adaptation</a:t>
            </a:r>
            <a:r>
              <a:rPr lang="en-GB" sz="5400" dirty="0"/>
              <a:t/>
            </a:r>
            <a:br>
              <a:rPr lang="en-GB" sz="5400" dirty="0"/>
            </a:br>
            <a:endParaRPr lang="en-GB" sz="5400" dirty="0"/>
          </a:p>
        </p:txBody>
      </p:sp>
      <p:sp>
        <p:nvSpPr>
          <p:cNvPr id="3" name="Content Placeholder 2"/>
          <p:cNvSpPr>
            <a:spLocks noGrp="1"/>
          </p:cNvSpPr>
          <p:nvPr>
            <p:ph sz="half" idx="1"/>
          </p:nvPr>
        </p:nvSpPr>
        <p:spPr/>
        <p:txBody>
          <a:bodyPr/>
          <a:lstStyle/>
          <a:p>
            <a:pPr marL="0" indent="0">
              <a:buNone/>
            </a:pPr>
            <a:r>
              <a:rPr lang="fr-FR" sz="2400" dirty="0" smtClean="0"/>
              <a:t>La capacité d'un système de se régler au changement climatique (y compris la variabilité climatique et les extrêmes), pour atténuer les dommages potentiels, tirer parti des opportunités, ou faire face aux conséquences.</a:t>
            </a:r>
            <a:endParaRPr lang="en-GB" sz="2400" dirty="0"/>
          </a:p>
        </p:txBody>
      </p:sp>
      <p:pic>
        <p:nvPicPr>
          <p:cNvPr id="6" name="Content Placeholder 5" descr="D:\Users\susil.perera\Downloads\13875131935_2cb1893141_z.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4648200" y="2424648"/>
            <a:ext cx="4038600" cy="2694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543408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7200" dirty="0" smtClean="0"/>
              <a:t>Catastrophe</a:t>
            </a:r>
            <a:endParaRPr lang="en-GB" sz="7200" dirty="0"/>
          </a:p>
        </p:txBody>
      </p:sp>
      <p:sp>
        <p:nvSpPr>
          <p:cNvPr id="3" name="Content Placeholder 2"/>
          <p:cNvSpPr>
            <a:spLocks noGrp="1"/>
          </p:cNvSpPr>
          <p:nvPr>
            <p:ph sz="half" idx="1"/>
          </p:nvPr>
        </p:nvSpPr>
        <p:spPr/>
        <p:txBody>
          <a:bodyPr/>
          <a:lstStyle/>
          <a:p>
            <a:pPr marL="0" indent="0">
              <a:buNone/>
            </a:pPr>
            <a:endParaRPr lang="en-GB" dirty="0"/>
          </a:p>
        </p:txBody>
      </p:sp>
      <p:sp>
        <p:nvSpPr>
          <p:cNvPr id="4" name="Content Placeholder 3"/>
          <p:cNvSpPr>
            <a:spLocks noGrp="1"/>
          </p:cNvSpPr>
          <p:nvPr>
            <p:ph sz="half" idx="2"/>
          </p:nvPr>
        </p:nvSpPr>
        <p:spPr/>
        <p:txBody>
          <a:bodyPr/>
          <a:lstStyle/>
          <a:p>
            <a:pPr marL="0" indent="0">
              <a:buNone/>
            </a:pPr>
            <a:r>
              <a:rPr lang="fr-FR" sz="2000" dirty="0"/>
              <a:t>Une catastrophe est une perturbation grave du fonctionnement d'une communauté ou d'une société, entraînant des pertes et  impacts économiques, environnementaux, humains ou matérielles à grande échelle</a:t>
            </a:r>
            <a:r>
              <a:rPr lang="fr-FR" sz="2000" dirty="0" smtClean="0"/>
              <a:t>, qui dépassent </a:t>
            </a:r>
            <a:r>
              <a:rPr lang="fr-FR" sz="2000" dirty="0"/>
              <a:t>la capacité de la communauté ou la société </a:t>
            </a:r>
            <a:r>
              <a:rPr lang="fr-FR" sz="2000" dirty="0" smtClean="0"/>
              <a:t>touchée, </a:t>
            </a:r>
            <a:r>
              <a:rPr lang="fr-FR" sz="2000" dirty="0"/>
              <a:t>à y faire face avec ses propres ressources.</a:t>
            </a:r>
            <a:endParaRPr lang="en-GB" sz="2000" dirty="0"/>
          </a:p>
        </p:txBody>
      </p:sp>
      <p:pic>
        <p:nvPicPr>
          <p:cNvPr id="2129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700808"/>
            <a:ext cx="4255599" cy="3960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043613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4400" noProof="0" dirty="0" smtClean="0"/>
              <a:t>Risques de catastrophe</a:t>
            </a:r>
            <a:endParaRPr lang="fr-FR" sz="4400" noProof="0" dirty="0"/>
          </a:p>
        </p:txBody>
      </p:sp>
      <p:sp>
        <p:nvSpPr>
          <p:cNvPr id="3" name="Content Placeholder 2"/>
          <p:cNvSpPr>
            <a:spLocks noGrp="1"/>
          </p:cNvSpPr>
          <p:nvPr>
            <p:ph sz="half" idx="1"/>
          </p:nvPr>
        </p:nvSpPr>
        <p:spPr/>
        <p:txBody>
          <a:bodyPr/>
          <a:lstStyle/>
          <a:p>
            <a:pPr marL="0" indent="0">
              <a:buNone/>
            </a:pPr>
            <a:r>
              <a:rPr lang="fr-FR" sz="2400" dirty="0"/>
              <a:t>Ce dernier consiste en des pertes, dues aux catastrophes potentielles, de la vie, l'état de santé, les moyens de subsistance, des biens et des services, qui pourraient se produire dans une communauté ou société particulière, sur une certaine période future spécifiée.</a:t>
            </a:r>
            <a:endParaRPr lang="en-GB" sz="2400" dirty="0"/>
          </a:p>
        </p:txBody>
      </p:sp>
      <p:sp>
        <p:nvSpPr>
          <p:cNvPr id="4" name="Content Placeholder 3"/>
          <p:cNvSpPr>
            <a:spLocks noGrp="1"/>
          </p:cNvSpPr>
          <p:nvPr>
            <p:ph sz="half" idx="2"/>
          </p:nvPr>
        </p:nvSpPr>
        <p:spPr/>
        <p:txBody>
          <a:bodyPr/>
          <a:lstStyle/>
          <a:p>
            <a:pPr marL="0" indent="0">
              <a:buNone/>
            </a:pPr>
            <a:endParaRPr lang="en-GB" dirty="0"/>
          </a:p>
        </p:txBody>
      </p:sp>
      <p:pic>
        <p:nvPicPr>
          <p:cNvPr id="2140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8320" y="1700808"/>
            <a:ext cx="4320479"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932030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2800" noProof="0" dirty="0" smtClean="0"/>
              <a:t>Gestion des risques de catastrophe</a:t>
            </a:r>
            <a:endParaRPr lang="fr-FR" sz="2800" noProof="0" dirty="0"/>
          </a:p>
        </p:txBody>
      </p:sp>
      <p:pic>
        <p:nvPicPr>
          <p:cNvPr id="5" name="Content Placeholder 4"/>
          <p:cNvPicPr>
            <a:picLocks noGrp="1"/>
          </p:cNvPicPr>
          <p:nvPr>
            <p:ph sz="half" idx="1"/>
          </p:nvPr>
        </p:nvPicPr>
        <p:blipFill>
          <a:blip r:embed="rId2" cstate="print"/>
          <a:srcRect/>
          <a:stretch>
            <a:fillRect/>
          </a:stretch>
        </p:blipFill>
        <p:spPr bwMode="auto">
          <a:xfrm>
            <a:off x="250825" y="1840275"/>
            <a:ext cx="4244975" cy="3671163"/>
          </a:xfrm>
          <a:prstGeom prst="rect">
            <a:avLst/>
          </a:prstGeom>
          <a:noFill/>
          <a:ln w="9525">
            <a:noFill/>
            <a:miter lim="800000"/>
            <a:headEnd/>
            <a:tailEnd/>
          </a:ln>
        </p:spPr>
      </p:pic>
      <p:sp>
        <p:nvSpPr>
          <p:cNvPr id="4" name="Content Placeholder 3"/>
          <p:cNvSpPr>
            <a:spLocks noGrp="1"/>
          </p:cNvSpPr>
          <p:nvPr>
            <p:ph sz="half" idx="2"/>
          </p:nvPr>
        </p:nvSpPr>
        <p:spPr>
          <a:xfrm>
            <a:off x="4648200" y="1556792"/>
            <a:ext cx="4388296" cy="4310608"/>
          </a:xfrm>
        </p:spPr>
        <p:txBody>
          <a:bodyPr/>
          <a:lstStyle/>
          <a:p>
            <a:pPr marL="0" indent="0">
              <a:buNone/>
            </a:pPr>
            <a:r>
              <a:rPr lang="fr-FR" sz="2400" dirty="0"/>
              <a:t>Le processus systématique de l'utilisation de directives, des organisations, des compétences et capacités opérationnelles administratives pour mettre en œuvre des stratégies, des politiques et des capacités d'adaptation améliorées, afin de réduire les effets néfastes des aléas et la possibilité d'un désastre.</a:t>
            </a:r>
            <a:endParaRPr lang="en-GB" sz="2400" dirty="0"/>
          </a:p>
        </p:txBody>
      </p:sp>
    </p:spTree>
    <p:extLst>
      <p:ext uri="{BB962C8B-B14F-4D97-AF65-F5344CB8AC3E}">
        <p14:creationId xmlns:p14="http://schemas.microsoft.com/office/powerpoint/2010/main" val="338258615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4000" noProof="0" dirty="0" smtClean="0"/>
              <a:t>Réduction des risques de catastrophe</a:t>
            </a:r>
            <a:endParaRPr lang="fr-FR" sz="4000" noProof="0" dirty="0"/>
          </a:p>
        </p:txBody>
      </p:sp>
      <p:sp>
        <p:nvSpPr>
          <p:cNvPr id="3" name="Content Placeholder 2"/>
          <p:cNvSpPr>
            <a:spLocks noGrp="1"/>
          </p:cNvSpPr>
          <p:nvPr>
            <p:ph sz="half" idx="1"/>
          </p:nvPr>
        </p:nvSpPr>
        <p:spPr>
          <a:xfrm>
            <a:off x="107504" y="1556792"/>
            <a:ext cx="4388296" cy="4310608"/>
          </a:xfrm>
        </p:spPr>
        <p:txBody>
          <a:bodyPr/>
          <a:lstStyle/>
          <a:p>
            <a:pPr marL="0" indent="0">
              <a:buNone/>
            </a:pPr>
            <a:r>
              <a:rPr lang="fr-FR" sz="2000" dirty="0"/>
              <a:t>Le concept et la pratique de la réduction des risques de catastrophe, incluent des efforts systématiques dans l'analyse et la gestion des facteurs de causalité des catastrophes, y compris à travers une exposition réduite aux risques, une vulnérabilité diminuée des personnes et des biens, la gestion rationnelle des terres et de l'environnement, et l'amélioration de la préparation aux événements indésirables.</a:t>
            </a:r>
            <a:endParaRPr lang="en-GB" sz="2000" dirty="0"/>
          </a:p>
        </p:txBody>
      </p:sp>
      <p:sp>
        <p:nvSpPr>
          <p:cNvPr id="4" name="Content Placeholder 3"/>
          <p:cNvSpPr>
            <a:spLocks noGrp="1"/>
          </p:cNvSpPr>
          <p:nvPr>
            <p:ph sz="half" idx="2"/>
          </p:nvPr>
        </p:nvSpPr>
        <p:spPr>
          <a:xfrm>
            <a:off x="4648200" y="1484784"/>
            <a:ext cx="4388296" cy="4382616"/>
          </a:xfrm>
        </p:spPr>
        <p:txBody>
          <a:bodyPr/>
          <a:lstStyle/>
          <a:p>
            <a:pPr marL="0" indent="0">
              <a:buNone/>
            </a:pPr>
            <a:endParaRPr lang="en-GB" dirty="0"/>
          </a:p>
        </p:txBody>
      </p:sp>
      <p:pic>
        <p:nvPicPr>
          <p:cNvPr id="2150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1548951"/>
            <a:ext cx="3637766" cy="44426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836371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noProof="0" dirty="0" smtClean="0"/>
              <a:t>El Niño et La </a:t>
            </a:r>
            <a:r>
              <a:rPr lang="fr-FR" noProof="0" dirty="0" err="1" smtClean="0"/>
              <a:t>Niña</a:t>
            </a:r>
            <a:r>
              <a:rPr lang="fr-FR" noProof="0" dirty="0" smtClean="0"/>
              <a:t> (oscillation australe)</a:t>
            </a:r>
            <a:endParaRPr lang="fr-FR" noProof="0" dirty="0"/>
          </a:p>
        </p:txBody>
      </p:sp>
      <p:pic>
        <p:nvPicPr>
          <p:cNvPr id="6" name="Picture 14" descr="La Nina influence on climate (December-February)"/>
          <p:cNvPicPr>
            <a:picLocks noGrp="1" noChangeAspect="1" noChangeArrowheads="1"/>
          </p:cNvPicPr>
          <p:nvPr>
            <p:ph sz="half" idx="1"/>
          </p:nvPr>
        </p:nvPicPr>
        <p:blipFill>
          <a:blip r:embed="rId2" r:link="rId3" cstate="print"/>
          <a:srcRect/>
          <a:stretch>
            <a:fillRect/>
          </a:stretch>
        </p:blipFill>
        <p:spPr bwMode="auto">
          <a:xfrm>
            <a:off x="251520" y="2492896"/>
            <a:ext cx="4464600" cy="2335191"/>
          </a:xfrm>
          <a:prstGeom prst="rect">
            <a:avLst/>
          </a:prstGeom>
          <a:noFill/>
          <a:ln w="9525">
            <a:noFill/>
            <a:miter lim="800000"/>
            <a:headEnd/>
            <a:tailEnd/>
          </a:ln>
        </p:spPr>
      </p:pic>
      <p:sp>
        <p:nvSpPr>
          <p:cNvPr id="4" name="Content Placeholder 3"/>
          <p:cNvSpPr>
            <a:spLocks noGrp="1"/>
          </p:cNvSpPr>
          <p:nvPr>
            <p:ph sz="half" idx="2"/>
          </p:nvPr>
        </p:nvSpPr>
        <p:spPr/>
        <p:txBody>
          <a:bodyPr/>
          <a:lstStyle/>
          <a:p>
            <a:pPr marL="0" indent="0">
              <a:buNone/>
            </a:pPr>
            <a:r>
              <a:rPr lang="fr-FR" sz="1800" dirty="0"/>
              <a:t>Ceci implique une interaction complexe de l'océan Pacifique tropical et l'atmosphère globale, qui en résulte en des épisodes de changement de schémas océan et conditions météorologiques dans de nombreuses parties du monde qui se produisent de manière irrégulière. Ces changements ont souvent des impacts importants sur plusieurs mois, tels que les habitats marins modifiés, les changements de précipitations, des inondations, les sécheresses et des modifications dans les trajectoires des tempêtes.</a:t>
            </a:r>
            <a:endParaRPr lang="en-GB" sz="1800" dirty="0"/>
          </a:p>
        </p:txBody>
      </p:sp>
    </p:spTree>
    <p:extLst>
      <p:ext uri="{BB962C8B-B14F-4D97-AF65-F5344CB8AC3E}">
        <p14:creationId xmlns:p14="http://schemas.microsoft.com/office/powerpoint/2010/main" val="329353808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696" y="332656"/>
            <a:ext cx="6858000" cy="1143000"/>
          </a:xfrm>
        </p:spPr>
        <p:txBody>
          <a:bodyPr/>
          <a:lstStyle/>
          <a:p>
            <a:r>
              <a:rPr lang="fr-FR" sz="4400" noProof="0" dirty="0" smtClean="0"/>
              <a:t>Exposition</a:t>
            </a:r>
            <a:r>
              <a:rPr lang="fr-FR" sz="4400" baseline="0" noProof="0" dirty="0" smtClean="0"/>
              <a:t> </a:t>
            </a:r>
            <a:r>
              <a:rPr lang="fr-FR" sz="4400" noProof="0" dirty="0" smtClean="0"/>
              <a:t>aux risques</a:t>
            </a:r>
            <a:endParaRPr lang="fr-FR" sz="4400" noProof="0" dirty="0"/>
          </a:p>
        </p:txBody>
      </p:sp>
      <p:sp>
        <p:nvSpPr>
          <p:cNvPr id="3" name="Content Placeholder 2"/>
          <p:cNvSpPr>
            <a:spLocks noGrp="1"/>
          </p:cNvSpPr>
          <p:nvPr>
            <p:ph sz="half" idx="1"/>
          </p:nvPr>
        </p:nvSpPr>
        <p:spPr/>
        <p:txBody>
          <a:bodyPr/>
          <a:lstStyle/>
          <a:p>
            <a:pPr marL="0" indent="0">
              <a:buNone/>
            </a:pPr>
            <a:r>
              <a:rPr lang="fr-FR" sz="2800" dirty="0"/>
              <a:t>Ce sont des </a:t>
            </a:r>
            <a:r>
              <a:rPr lang="fr-FR" sz="2800"/>
              <a:t>situations </a:t>
            </a:r>
            <a:r>
              <a:rPr lang="fr-FR" sz="2800" smtClean="0"/>
              <a:t>où </a:t>
            </a:r>
            <a:r>
              <a:rPr lang="fr-FR" sz="2800" dirty="0"/>
              <a:t>des personnes, des biens, des systèmes ou d'autres éléments présents dans les zones de danger, </a:t>
            </a:r>
            <a:r>
              <a:rPr lang="fr-FR" sz="2800" smtClean="0"/>
              <a:t>sont sujets </a:t>
            </a:r>
            <a:r>
              <a:rPr lang="fr-FR" sz="2800" dirty="0"/>
              <a:t>de pertes éventuelles.</a:t>
            </a:r>
            <a:endParaRPr lang="en-GB" sz="2800" dirty="0"/>
          </a:p>
        </p:txBody>
      </p:sp>
      <p:pic>
        <p:nvPicPr>
          <p:cNvPr id="5" name="Picture 10" descr="Mvc-020f"/>
          <p:cNvPicPr>
            <a:picLocks noGrp="1" noChangeAspect="1" noChangeArrowheads="1"/>
          </p:cNvPicPr>
          <p:nvPr>
            <p:ph sz="half" idx="2"/>
          </p:nvPr>
        </p:nvPicPr>
        <p:blipFill>
          <a:blip r:embed="rId2" cstate="print"/>
          <a:stretch>
            <a:fillRect/>
          </a:stretch>
        </p:blipFill>
        <p:spPr bwMode="auto">
          <a:xfrm>
            <a:off x="4648200" y="2257425"/>
            <a:ext cx="4038600" cy="3028950"/>
          </a:xfrm>
          <a:prstGeom prst="rect">
            <a:avLst/>
          </a:prstGeom>
          <a:noFill/>
          <a:ln w="9525">
            <a:noFill/>
            <a:miter lim="800000"/>
            <a:headEnd/>
            <a:tailEnd/>
          </a:ln>
          <a:effectLst/>
        </p:spPr>
      </p:pic>
    </p:spTree>
    <p:extLst>
      <p:ext uri="{BB962C8B-B14F-4D97-AF65-F5344CB8AC3E}">
        <p14:creationId xmlns:p14="http://schemas.microsoft.com/office/powerpoint/2010/main" val="298780076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4000" noProof="0" dirty="0" smtClean="0"/>
              <a:t>Climat</a:t>
            </a:r>
            <a:endParaRPr lang="fr-FR" sz="4000" noProof="0" dirty="0"/>
          </a:p>
        </p:txBody>
      </p:sp>
      <p:sp>
        <p:nvSpPr>
          <p:cNvPr id="3" name="Content Placeholder 2"/>
          <p:cNvSpPr>
            <a:spLocks noGrp="1"/>
          </p:cNvSpPr>
          <p:nvPr>
            <p:ph sz="half" idx="1"/>
          </p:nvPr>
        </p:nvSpPr>
        <p:spPr/>
        <p:txBody>
          <a:bodyPr/>
          <a:lstStyle/>
          <a:p>
            <a:endParaRPr lang="en-GB" dirty="0"/>
          </a:p>
        </p:txBody>
      </p:sp>
      <p:sp>
        <p:nvSpPr>
          <p:cNvPr id="4" name="Content Placeholder 3"/>
          <p:cNvSpPr>
            <a:spLocks noGrp="1"/>
          </p:cNvSpPr>
          <p:nvPr>
            <p:ph sz="half" idx="2"/>
          </p:nvPr>
        </p:nvSpPr>
        <p:spPr>
          <a:xfrm>
            <a:off x="4716016" y="1700808"/>
            <a:ext cx="4316288" cy="4191000"/>
          </a:xfrm>
        </p:spPr>
        <p:txBody>
          <a:bodyPr/>
          <a:lstStyle/>
          <a:p>
            <a:pPr marL="0" indent="0" algn="just">
              <a:buNone/>
            </a:pPr>
            <a:r>
              <a:rPr lang="fr-FR" sz="1800" dirty="0"/>
              <a:t>Lorsque l'on parle du climat d'une région, il s'agit de ses conditions météorologiques locales - telles que la température, les précipitations (pluie, neige, etc.), l'humidité, l'ensoleillement, la nébulosité, le vent et la pression atmosphérique. C'est le temps en moyenne, sur une longue période de temps (habituellement 30 ans), en tenant compte des conditions moyennes ainsi que de la variabilité de ces conditions. Certaines personnes disent que "le climat est ce que vous attendez, et la météo est ce que vous obtenez".</a:t>
            </a:r>
            <a:endParaRPr lang="en-GB" sz="1800" dirty="0"/>
          </a:p>
        </p:txBody>
      </p:sp>
      <p:pic>
        <p:nvPicPr>
          <p:cNvPr id="2078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700808"/>
            <a:ext cx="4032448"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858022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6600" noProof="0" dirty="0" smtClean="0"/>
              <a:t>Prévision</a:t>
            </a:r>
            <a:endParaRPr lang="fr-FR" sz="6600" noProof="0" dirty="0"/>
          </a:p>
        </p:txBody>
      </p:sp>
      <p:sp>
        <p:nvSpPr>
          <p:cNvPr id="3" name="Content Placeholder 2"/>
          <p:cNvSpPr>
            <a:spLocks noGrp="1"/>
          </p:cNvSpPr>
          <p:nvPr>
            <p:ph sz="half" idx="1"/>
          </p:nvPr>
        </p:nvSpPr>
        <p:spPr>
          <a:xfrm>
            <a:off x="35496" y="1700808"/>
            <a:ext cx="4182616" cy="4191000"/>
          </a:xfrm>
        </p:spPr>
        <p:txBody>
          <a:bodyPr/>
          <a:lstStyle/>
          <a:p>
            <a:pPr marL="177800" lvl="1" indent="0">
              <a:buNone/>
            </a:pPr>
            <a:r>
              <a:rPr lang="fr-FR" sz="2600" dirty="0"/>
              <a:t>Déclaration définitive ou estimation statistique de la probabilité d'apparition d'un événement ou de conditions favorables à celui-ci à l'avenir, dans </a:t>
            </a:r>
            <a:r>
              <a:rPr lang="fr-FR" sz="2600" dirty="0" smtClean="0"/>
              <a:t>un </a:t>
            </a:r>
            <a:r>
              <a:rPr lang="fr-FR" sz="2600" dirty="0"/>
              <a:t>domaine spécifique</a:t>
            </a:r>
            <a:r>
              <a:rPr lang="fr-FR" sz="3000" dirty="0"/>
              <a:t>.</a:t>
            </a:r>
            <a:endParaRPr lang="en-GB" sz="3000" dirty="0"/>
          </a:p>
        </p:txBody>
      </p:sp>
      <p:pic>
        <p:nvPicPr>
          <p:cNvPr id="5" name="Picture 1034"/>
          <p:cNvPicPr>
            <a:picLocks noGrp="1" noChangeAspect="1" noChangeArrowheads="1"/>
          </p:cNvPicPr>
          <p:nvPr>
            <p:ph sz="half" idx="2"/>
          </p:nvPr>
        </p:nvPicPr>
        <p:blipFill>
          <a:blip r:embed="rId2" cstate="print"/>
          <a:srcRect/>
          <a:stretch>
            <a:fillRect/>
          </a:stretch>
        </p:blipFill>
        <p:spPr bwMode="auto">
          <a:xfrm>
            <a:off x="4070165" y="2348880"/>
            <a:ext cx="5073835" cy="2363753"/>
          </a:xfrm>
          <a:prstGeom prst="rect">
            <a:avLst/>
          </a:prstGeom>
          <a:noFill/>
          <a:ln w="9525">
            <a:noFill/>
            <a:miter lim="800000"/>
            <a:headEnd/>
            <a:tailEnd/>
          </a:ln>
        </p:spPr>
      </p:pic>
    </p:spTree>
    <p:extLst>
      <p:ext uri="{BB962C8B-B14F-4D97-AF65-F5344CB8AC3E}">
        <p14:creationId xmlns:p14="http://schemas.microsoft.com/office/powerpoint/2010/main" val="133719901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6600" dirty="0" smtClean="0"/>
              <a:t>Danger</a:t>
            </a:r>
            <a:endParaRPr lang="en-GB" sz="6600" dirty="0"/>
          </a:p>
        </p:txBody>
      </p:sp>
      <p:sp>
        <p:nvSpPr>
          <p:cNvPr id="3" name="Content Placeholder 2"/>
          <p:cNvSpPr>
            <a:spLocks noGrp="1"/>
          </p:cNvSpPr>
          <p:nvPr>
            <p:ph sz="half" idx="1"/>
          </p:nvPr>
        </p:nvSpPr>
        <p:spPr/>
        <p:txBody>
          <a:bodyPr/>
          <a:lstStyle/>
          <a:p>
            <a:pPr marL="0" indent="0">
              <a:buNone/>
            </a:pPr>
            <a:r>
              <a:rPr lang="fr-FR" sz="2000" dirty="0"/>
              <a:t>Phénomène, substance, activité humaine dangereuse ou condition, </a:t>
            </a:r>
            <a:r>
              <a:rPr lang="fr-FR" sz="2000" dirty="0" smtClean="0"/>
              <a:t>pouvant causer </a:t>
            </a:r>
            <a:r>
              <a:rPr lang="fr-FR" sz="2000" dirty="0"/>
              <a:t>la perte de la vie, des blessures ou d'autres effets sur la santé, des dégâts matériels, la perte des moyens de subsistance et de services, des perturbations sociales et économiques ou des dommages environnementaux.</a:t>
            </a:r>
            <a:endParaRPr lang="en-GB" sz="2000" dirty="0"/>
          </a:p>
        </p:txBody>
      </p:sp>
      <p:sp>
        <p:nvSpPr>
          <p:cNvPr id="4" name="Content Placeholder 3"/>
          <p:cNvSpPr>
            <a:spLocks noGrp="1"/>
          </p:cNvSpPr>
          <p:nvPr>
            <p:ph sz="half" idx="2"/>
          </p:nvPr>
        </p:nvSpPr>
        <p:spPr>
          <a:xfrm>
            <a:off x="4648200" y="1628800"/>
            <a:ext cx="4316288" cy="4238600"/>
          </a:xfrm>
        </p:spPr>
        <p:txBody>
          <a:bodyPr/>
          <a:lstStyle/>
          <a:p>
            <a:pPr marL="0" indent="0">
              <a:buNone/>
            </a:pPr>
            <a:endParaRPr lang="en-GB" dirty="0"/>
          </a:p>
        </p:txBody>
      </p:sp>
      <p:pic>
        <p:nvPicPr>
          <p:cNvPr id="2170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008" y="1700808"/>
            <a:ext cx="4375450" cy="3456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074615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7200" dirty="0" smtClean="0"/>
              <a:t>Santé</a:t>
            </a:r>
            <a:endParaRPr lang="en-GB" sz="7200" dirty="0"/>
          </a:p>
        </p:txBody>
      </p:sp>
      <p:sp>
        <p:nvSpPr>
          <p:cNvPr id="3" name="Content Placeholder 2"/>
          <p:cNvSpPr>
            <a:spLocks noGrp="1"/>
          </p:cNvSpPr>
          <p:nvPr>
            <p:ph sz="half" idx="1"/>
          </p:nvPr>
        </p:nvSpPr>
        <p:spPr/>
        <p:txBody>
          <a:bodyPr/>
          <a:lstStyle/>
          <a:p>
            <a:pPr marL="0" indent="0">
              <a:buNone/>
            </a:pPr>
            <a:r>
              <a:rPr lang="fr-FR" sz="3200" dirty="0" smtClean="0"/>
              <a:t>Ceci fait référence à </a:t>
            </a:r>
            <a:r>
              <a:rPr lang="fr-FR" sz="3200" dirty="0"/>
              <a:t>un état de bien-être physique, mental et social complet, et pas seulement l'absence de maladie ou d'infirmité.</a:t>
            </a:r>
            <a:endParaRPr lang="en-GB" sz="3200" dirty="0"/>
          </a:p>
        </p:txBody>
      </p:sp>
      <p:pic>
        <p:nvPicPr>
          <p:cNvPr id="218114" name="Picture 2" descr="T:\Everyone\2013 photos RCRC elearning\Health photos NEW\Ageing\Ageing_p-TUV0069.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319557" y="1988840"/>
            <a:ext cx="4731905" cy="3110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167923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3728" y="332656"/>
            <a:ext cx="6858000" cy="1143000"/>
          </a:xfrm>
        </p:spPr>
        <p:txBody>
          <a:bodyPr/>
          <a:lstStyle/>
          <a:p>
            <a:r>
              <a:rPr lang="fr-FR" sz="3600" noProof="0" dirty="0" smtClean="0"/>
              <a:t>Vulnérabilité aux changements climatique</a:t>
            </a:r>
            <a:endParaRPr lang="fr-FR" sz="3600" noProof="0" dirty="0"/>
          </a:p>
        </p:txBody>
      </p:sp>
      <p:pic>
        <p:nvPicPr>
          <p:cNvPr id="5" name="Content Placeholder 4" descr="D:\Users\ryan.freeman\Dropbox\IMC E-learning module\Pictures for phenomenon\Tropical cyclones-hurricanes\p-USA0237.jpg"/>
          <p:cNvPicPr>
            <a:picLocks noGrp="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700808"/>
            <a:ext cx="4392487" cy="3600400"/>
          </a:xfrm>
          <a:prstGeom prst="rect">
            <a:avLst/>
          </a:prstGeom>
          <a:noFill/>
          <a:ln>
            <a:noFill/>
          </a:ln>
        </p:spPr>
      </p:pic>
      <p:sp>
        <p:nvSpPr>
          <p:cNvPr id="4" name="Content Placeholder 3"/>
          <p:cNvSpPr>
            <a:spLocks noGrp="1"/>
          </p:cNvSpPr>
          <p:nvPr>
            <p:ph sz="half" idx="2"/>
          </p:nvPr>
        </p:nvSpPr>
        <p:spPr/>
        <p:txBody>
          <a:bodyPr/>
          <a:lstStyle/>
          <a:p>
            <a:pPr marL="0" indent="0">
              <a:buNone/>
            </a:pPr>
            <a:r>
              <a:rPr lang="fr-FR" sz="2800" dirty="0"/>
              <a:t>Le degré auquel un système est </a:t>
            </a:r>
            <a:r>
              <a:rPr lang="fr-FR" sz="2800" dirty="0" smtClean="0"/>
              <a:t>susceptible </a:t>
            </a:r>
            <a:r>
              <a:rPr lang="fr-FR" sz="2800" dirty="0"/>
              <a:t>ou </a:t>
            </a:r>
            <a:r>
              <a:rPr lang="fr-FR" sz="2800" dirty="0" smtClean="0"/>
              <a:t>incapable </a:t>
            </a:r>
            <a:r>
              <a:rPr lang="fr-FR" sz="2800" dirty="0"/>
              <a:t>de faire face aux effets néfastes du changement climatique, y compris la variabilité climatique et les extrêmes</a:t>
            </a:r>
            <a:endParaRPr lang="en-GB" sz="2800" dirty="0"/>
          </a:p>
        </p:txBody>
      </p:sp>
    </p:spTree>
    <p:extLst>
      <p:ext uri="{BB962C8B-B14F-4D97-AF65-F5344CB8AC3E}">
        <p14:creationId xmlns:p14="http://schemas.microsoft.com/office/powerpoint/2010/main" val="337665827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413792"/>
            <a:ext cx="7135688" cy="1143000"/>
          </a:xfrm>
        </p:spPr>
        <p:txBody>
          <a:bodyPr/>
          <a:lstStyle/>
          <a:p>
            <a:r>
              <a:rPr lang="fr-FR" sz="3600" noProof="0" dirty="0" smtClean="0"/>
              <a:t>Atténuation des catastrophes</a:t>
            </a:r>
            <a:endParaRPr lang="fr-FR" sz="3600" noProof="0" dirty="0"/>
          </a:p>
        </p:txBody>
      </p:sp>
      <p:sp>
        <p:nvSpPr>
          <p:cNvPr id="3" name="Content Placeholder 2"/>
          <p:cNvSpPr>
            <a:spLocks noGrp="1"/>
          </p:cNvSpPr>
          <p:nvPr>
            <p:ph sz="half" idx="1"/>
          </p:nvPr>
        </p:nvSpPr>
        <p:spPr>
          <a:xfrm>
            <a:off x="395536" y="1676400"/>
            <a:ext cx="4100264" cy="4191000"/>
          </a:xfrm>
        </p:spPr>
        <p:txBody>
          <a:bodyPr/>
          <a:lstStyle/>
          <a:p>
            <a:pPr marL="0" indent="0">
              <a:buNone/>
            </a:pPr>
            <a:r>
              <a:rPr lang="fr-FR" sz="2800" dirty="0"/>
              <a:t>Diminution ou limitation des effets néfastes des aléas et des catastrophes connexes. à ne pas confondre avec "Atténuation du changement climatique» (voir ci-dessus).</a:t>
            </a:r>
            <a:endParaRPr lang="en-GB" sz="2800" dirty="0"/>
          </a:p>
        </p:txBody>
      </p:sp>
      <p:pic>
        <p:nvPicPr>
          <p:cNvPr id="5" name="Picture 10" descr="C-05"/>
          <p:cNvPicPr>
            <a:picLocks noGrp="1" noChangeAspect="1" noChangeArrowheads="1"/>
          </p:cNvPicPr>
          <p:nvPr>
            <p:ph sz="half" idx="2"/>
          </p:nvPr>
        </p:nvPicPr>
        <p:blipFill>
          <a:blip r:embed="rId2" cstate="print"/>
          <a:stretch>
            <a:fillRect/>
          </a:stretch>
        </p:blipFill>
        <p:spPr>
          <a:xfrm>
            <a:off x="4648200" y="2263326"/>
            <a:ext cx="4038600" cy="3017147"/>
          </a:xfrm>
          <a:noFill/>
          <a:ln/>
        </p:spPr>
      </p:pic>
    </p:spTree>
    <p:extLst>
      <p:ext uri="{BB962C8B-B14F-4D97-AF65-F5344CB8AC3E}">
        <p14:creationId xmlns:p14="http://schemas.microsoft.com/office/powerpoint/2010/main" val="222854551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6600" noProof="0" dirty="0" smtClean="0"/>
              <a:t>Relèvement</a:t>
            </a:r>
            <a:endParaRPr lang="fr-FR" sz="6600" noProof="0" dirty="0"/>
          </a:p>
        </p:txBody>
      </p:sp>
      <p:pic>
        <p:nvPicPr>
          <p:cNvPr id="5" name="Picture 15" descr="Philippines20071stlot 003"/>
          <p:cNvPicPr>
            <a:picLocks noGrp="1" noChangeAspect="1" noChangeArrowheads="1"/>
          </p:cNvPicPr>
          <p:nvPr>
            <p:ph sz="half" idx="1"/>
          </p:nvPr>
        </p:nvPicPr>
        <p:blipFill>
          <a:blip r:embed="rId2"/>
          <a:srcRect/>
          <a:stretch>
            <a:fillRect/>
          </a:stretch>
        </p:blipFill>
        <p:spPr bwMode="auto">
          <a:xfrm>
            <a:off x="467544" y="1676400"/>
            <a:ext cx="3888432" cy="4191000"/>
          </a:xfrm>
          <a:prstGeom prst="rect">
            <a:avLst/>
          </a:prstGeom>
          <a:noFill/>
        </p:spPr>
      </p:pic>
      <p:sp>
        <p:nvSpPr>
          <p:cNvPr id="4" name="Content Placeholder 3"/>
          <p:cNvSpPr>
            <a:spLocks noGrp="1"/>
          </p:cNvSpPr>
          <p:nvPr>
            <p:ph sz="half" idx="2"/>
          </p:nvPr>
        </p:nvSpPr>
        <p:spPr/>
        <p:txBody>
          <a:bodyPr/>
          <a:lstStyle/>
          <a:p>
            <a:pPr marL="0" indent="0">
              <a:buNone/>
            </a:pPr>
            <a:r>
              <a:rPr lang="fr-FR" dirty="0"/>
              <a:t>La restauration et l'amélioration, le cas échéant, des installations, moyens de subsistance et conditions de vie des communautés affectées par la catastrophe, y compris les efforts visant à réduire les facteurs de risques de catastrophe.</a:t>
            </a:r>
            <a:endParaRPr lang="en-GB" dirty="0"/>
          </a:p>
          <a:p>
            <a:pPr marL="0" indent="0">
              <a:buNone/>
            </a:pPr>
            <a:endParaRPr lang="en-GB" dirty="0"/>
          </a:p>
        </p:txBody>
      </p:sp>
    </p:spTree>
    <p:extLst>
      <p:ext uri="{BB962C8B-B14F-4D97-AF65-F5344CB8AC3E}">
        <p14:creationId xmlns:p14="http://schemas.microsoft.com/office/powerpoint/2010/main" val="426001318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8000" dirty="0" smtClean="0"/>
              <a:t>Risque</a:t>
            </a:r>
            <a:endParaRPr lang="fr-FR" sz="8000" dirty="0"/>
          </a:p>
        </p:txBody>
      </p:sp>
      <p:sp>
        <p:nvSpPr>
          <p:cNvPr id="3" name="Content Placeholder 2"/>
          <p:cNvSpPr>
            <a:spLocks noGrp="1"/>
          </p:cNvSpPr>
          <p:nvPr>
            <p:ph sz="half" idx="1"/>
          </p:nvPr>
        </p:nvSpPr>
        <p:spPr/>
        <p:txBody>
          <a:bodyPr/>
          <a:lstStyle/>
          <a:p>
            <a:pPr marL="0" indent="0">
              <a:buNone/>
            </a:pPr>
            <a:r>
              <a:rPr lang="fr-FR" sz="3600" dirty="0"/>
              <a:t>La combinaison de la probabilité qu'un événement et ses conséquences négatives </a:t>
            </a:r>
            <a:r>
              <a:rPr lang="fr-FR" sz="3600" dirty="0" smtClean="0"/>
              <a:t>aient lieu.</a:t>
            </a:r>
            <a:endParaRPr lang="en-GB" sz="3600" dirty="0"/>
          </a:p>
        </p:txBody>
      </p:sp>
      <p:sp>
        <p:nvSpPr>
          <p:cNvPr id="4" name="Content Placeholder 3"/>
          <p:cNvSpPr>
            <a:spLocks noGrp="1"/>
          </p:cNvSpPr>
          <p:nvPr>
            <p:ph sz="half" idx="2"/>
          </p:nvPr>
        </p:nvSpPr>
        <p:spPr/>
        <p:txBody>
          <a:bodyPr/>
          <a:lstStyle/>
          <a:p>
            <a:pPr marL="0" indent="0">
              <a:buNone/>
            </a:pPr>
            <a:endParaRPr lang="en-GB" dirty="0"/>
          </a:p>
        </p:txBody>
      </p:sp>
      <p:pic>
        <p:nvPicPr>
          <p:cNvPr id="2191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984" y="1628800"/>
            <a:ext cx="4362450" cy="3978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556398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4800" dirty="0" smtClean="0"/>
              <a:t>Gestion des risques</a:t>
            </a:r>
            <a:endParaRPr lang="fr-FR" sz="4800" dirty="0"/>
          </a:p>
        </p:txBody>
      </p:sp>
      <p:sp>
        <p:nvSpPr>
          <p:cNvPr id="3" name="Content Placeholder 2"/>
          <p:cNvSpPr>
            <a:spLocks noGrp="1"/>
          </p:cNvSpPr>
          <p:nvPr>
            <p:ph sz="half" idx="1"/>
          </p:nvPr>
        </p:nvSpPr>
        <p:spPr/>
        <p:txBody>
          <a:bodyPr/>
          <a:lstStyle/>
          <a:p>
            <a:endParaRPr lang="en-GB" dirty="0"/>
          </a:p>
        </p:txBody>
      </p:sp>
      <p:sp>
        <p:nvSpPr>
          <p:cNvPr id="4" name="Content Placeholder 3"/>
          <p:cNvSpPr>
            <a:spLocks noGrp="1"/>
          </p:cNvSpPr>
          <p:nvPr>
            <p:ph sz="half" idx="2"/>
          </p:nvPr>
        </p:nvSpPr>
        <p:spPr/>
        <p:txBody>
          <a:bodyPr/>
          <a:lstStyle/>
          <a:p>
            <a:pPr marL="0" indent="0">
              <a:buNone/>
            </a:pPr>
            <a:r>
              <a:rPr lang="fr-FR" sz="3200" dirty="0"/>
              <a:t>L'approche systématique et pratique de la gestion de l'incertitude, afin de minimiser les dommages potentiels et la perte.</a:t>
            </a:r>
            <a:endParaRPr lang="en-GB" sz="3200" dirty="0"/>
          </a:p>
        </p:txBody>
      </p:sp>
      <p:pic>
        <p:nvPicPr>
          <p:cNvPr id="209922" name="Picture 2" descr="D:\Users\susil.perera\Downloads\13875084595_68f5e38a54_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7" y="1772817"/>
            <a:ext cx="4032448" cy="3696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004975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4400" dirty="0" smtClean="0"/>
              <a:t>Evaluation des risques</a:t>
            </a:r>
            <a:endParaRPr lang="fr-FR" sz="4400" dirty="0"/>
          </a:p>
        </p:txBody>
      </p:sp>
      <p:sp>
        <p:nvSpPr>
          <p:cNvPr id="3" name="Content Placeholder 2"/>
          <p:cNvSpPr>
            <a:spLocks noGrp="1"/>
          </p:cNvSpPr>
          <p:nvPr>
            <p:ph sz="half" idx="1"/>
          </p:nvPr>
        </p:nvSpPr>
        <p:spPr/>
        <p:txBody>
          <a:bodyPr/>
          <a:lstStyle/>
          <a:p>
            <a:pPr marL="0" indent="0">
              <a:buNone/>
            </a:pPr>
            <a:r>
              <a:rPr lang="fr-FR" sz="2000" dirty="0"/>
              <a:t>Une méthodologie aidant </a:t>
            </a:r>
            <a:r>
              <a:rPr lang="fr-FR" sz="2000" dirty="0" smtClean="0"/>
              <a:t>à </a:t>
            </a:r>
            <a:r>
              <a:rPr lang="fr-FR" sz="2000" dirty="0" smtClean="0"/>
              <a:t>déterminer </a:t>
            </a:r>
            <a:r>
              <a:rPr lang="fr-FR" sz="2000" dirty="0"/>
              <a:t>la nature et l'étendue du risque, par l'analyse des dangers potentiels et l'évaluation des conditions de vulnérabilité existantes, qui ensemble, pourraient potentiellement nuire aux personnes exposées, aux biens, aux services, aux moyens de subsistance et à l'environnement dont ils dépendent.</a:t>
            </a:r>
            <a:endParaRPr lang="en-GB" sz="2000" dirty="0"/>
          </a:p>
        </p:txBody>
      </p:sp>
      <p:pic>
        <p:nvPicPr>
          <p:cNvPr id="210946" name="Picture 2" descr="D:\Users\susil.perera\Downloads\13873905363_cc53d31d16_z.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4648200" y="2424648"/>
            <a:ext cx="4038600" cy="2694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510256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4400" dirty="0" smtClean="0"/>
              <a:t>Préparation</a:t>
            </a:r>
            <a:endParaRPr lang="fr-FR" sz="4400" dirty="0"/>
          </a:p>
        </p:txBody>
      </p:sp>
      <p:sp>
        <p:nvSpPr>
          <p:cNvPr id="3" name="Content Placeholder 2"/>
          <p:cNvSpPr>
            <a:spLocks noGrp="1"/>
          </p:cNvSpPr>
          <p:nvPr>
            <p:ph sz="half" idx="1"/>
          </p:nvPr>
        </p:nvSpPr>
        <p:spPr/>
        <p:txBody>
          <a:bodyPr/>
          <a:lstStyle/>
          <a:p>
            <a:pPr marL="0" indent="0">
              <a:buNone/>
            </a:pPr>
            <a:endParaRPr lang="en-GB" dirty="0"/>
          </a:p>
        </p:txBody>
      </p:sp>
      <p:sp>
        <p:nvSpPr>
          <p:cNvPr id="4" name="Content Placeholder 3"/>
          <p:cNvSpPr>
            <a:spLocks noGrp="1"/>
          </p:cNvSpPr>
          <p:nvPr>
            <p:ph sz="half" idx="2"/>
          </p:nvPr>
        </p:nvSpPr>
        <p:spPr/>
        <p:txBody>
          <a:bodyPr/>
          <a:lstStyle/>
          <a:p>
            <a:pPr marL="0" indent="0">
              <a:buNone/>
            </a:pPr>
            <a:r>
              <a:rPr lang="fr-FR" sz="2000" dirty="0"/>
              <a:t>Les connaissances et capacités développées par les gouvernements, les organisations </a:t>
            </a:r>
            <a:r>
              <a:rPr lang="fr-FR" sz="2000" dirty="0" smtClean="0"/>
              <a:t>professionnelles </a:t>
            </a:r>
            <a:r>
              <a:rPr lang="fr-FR" sz="2000" dirty="0"/>
              <a:t>de réponse  et de relèvement, les communautés et les individus, à anticiper efficacement, </a:t>
            </a:r>
            <a:r>
              <a:rPr lang="fr-FR" sz="2000" dirty="0" smtClean="0"/>
              <a:t>à répondre </a:t>
            </a:r>
            <a:r>
              <a:rPr lang="fr-FR" sz="2000" dirty="0"/>
              <a:t>et à se </a:t>
            </a:r>
            <a:r>
              <a:rPr lang="fr-FR" sz="2000" dirty="0" smtClean="0"/>
              <a:t>relever  </a:t>
            </a:r>
            <a:r>
              <a:rPr lang="fr-FR" sz="2000" dirty="0"/>
              <a:t>des impacts des événements ou des </a:t>
            </a:r>
            <a:r>
              <a:rPr lang="fr-FR" sz="2000" dirty="0" smtClean="0"/>
              <a:t>situations </a:t>
            </a:r>
            <a:r>
              <a:rPr lang="fr-FR" sz="2000" dirty="0"/>
              <a:t>imminentes ou actuelles, susceptibles </a:t>
            </a:r>
            <a:r>
              <a:rPr lang="fr-FR" sz="2000" dirty="0" smtClean="0"/>
              <a:t>d'être </a:t>
            </a:r>
            <a:r>
              <a:rPr lang="fr-FR" sz="2000" dirty="0"/>
              <a:t>dangereuses.</a:t>
            </a:r>
            <a:endParaRPr lang="en-GB" sz="2000" dirty="0"/>
          </a:p>
        </p:txBody>
      </p:sp>
      <p:pic>
        <p:nvPicPr>
          <p:cNvPr id="2201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628799"/>
            <a:ext cx="3744416" cy="41764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074852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4400" noProof="0" dirty="0" smtClean="0"/>
              <a:t>Changement climatique</a:t>
            </a:r>
            <a:endParaRPr lang="fr-FR" sz="4400" noProof="0" dirty="0"/>
          </a:p>
        </p:txBody>
      </p:sp>
      <p:sp>
        <p:nvSpPr>
          <p:cNvPr id="3" name="Content Placeholder 2"/>
          <p:cNvSpPr>
            <a:spLocks noGrp="1"/>
          </p:cNvSpPr>
          <p:nvPr>
            <p:ph sz="half" idx="1"/>
          </p:nvPr>
        </p:nvSpPr>
        <p:spPr>
          <a:xfrm>
            <a:off x="251520" y="1556792"/>
            <a:ext cx="3960440" cy="4310608"/>
          </a:xfrm>
        </p:spPr>
        <p:txBody>
          <a:bodyPr/>
          <a:lstStyle/>
          <a:p>
            <a:pPr marL="0" indent="0" algn="just">
              <a:buNone/>
            </a:pPr>
            <a:r>
              <a:rPr lang="fr-FR" sz="1400" dirty="0"/>
              <a:t>Un changement important dans les mesures du climat (comme la température, les précipitations, ou le vent) </a:t>
            </a:r>
            <a:r>
              <a:rPr lang="fr-FR" sz="1400" dirty="0" smtClean="0"/>
              <a:t>qui dure </a:t>
            </a:r>
            <a:r>
              <a:rPr lang="fr-FR" sz="1400" dirty="0"/>
              <a:t>pendant une longue période (des décennies ou plus). Le changement climatique peut résulter de changements naturels (tels que les changements dans l'intensité du soleil ou de la circulation océanique) et des activités humaines. Aujourd'hui, nous avons tendance à utiliser le terme pour décrire des changements dans le climat, induits par les activités humaines qui modifient la composition gazeuse de l'atmosphère due à la libération de gazes à effets de serre, notamment le CO2 (telles que la combustion de combustibles fossiles ou la déforestation).</a:t>
            </a:r>
            <a:endParaRPr lang="en-GB" sz="1600" dirty="0"/>
          </a:p>
        </p:txBody>
      </p:sp>
      <p:pic>
        <p:nvPicPr>
          <p:cNvPr id="6"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401107" y="1988840"/>
            <a:ext cx="4748772"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322264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4800" dirty="0" smtClean="0"/>
              <a:t>Capacités d'adaptation</a:t>
            </a:r>
            <a:endParaRPr lang="fr-FR" sz="4800" dirty="0"/>
          </a:p>
        </p:txBody>
      </p:sp>
      <p:sp>
        <p:nvSpPr>
          <p:cNvPr id="3" name="Content Placeholder 2"/>
          <p:cNvSpPr>
            <a:spLocks noGrp="1"/>
          </p:cNvSpPr>
          <p:nvPr>
            <p:ph sz="half" idx="1"/>
          </p:nvPr>
        </p:nvSpPr>
        <p:spPr/>
        <p:txBody>
          <a:bodyPr/>
          <a:lstStyle/>
          <a:p>
            <a:pPr marL="0" indent="0">
              <a:buNone/>
            </a:pPr>
            <a:r>
              <a:rPr lang="fr-FR" sz="2800" dirty="0"/>
              <a:t>Il </a:t>
            </a:r>
            <a:r>
              <a:rPr lang="fr-FR" sz="2400" dirty="0"/>
              <a:t>s'agit </a:t>
            </a:r>
            <a:r>
              <a:rPr lang="fr-FR" sz="2400" dirty="0" smtClean="0"/>
              <a:t>ici, </a:t>
            </a:r>
            <a:r>
              <a:rPr lang="fr-FR" sz="2400" dirty="0"/>
              <a:t>de la capacité des personnes, organisations et  systèmes, à faire face et à gérer des conditions défavorables, les situations d'urgence ou de catastrophes, à l'aide de compétences et </a:t>
            </a:r>
            <a:r>
              <a:rPr lang="fr-FR" sz="2400" dirty="0" smtClean="0"/>
              <a:t>des </a:t>
            </a:r>
            <a:r>
              <a:rPr lang="fr-FR" sz="2400" dirty="0"/>
              <a:t>ressources disponibles.</a:t>
            </a:r>
            <a:endParaRPr lang="en-GB" sz="2400" dirty="0"/>
          </a:p>
        </p:txBody>
      </p:sp>
      <p:sp>
        <p:nvSpPr>
          <p:cNvPr id="4" name="Content Placeholder 3"/>
          <p:cNvSpPr>
            <a:spLocks noGrp="1"/>
          </p:cNvSpPr>
          <p:nvPr>
            <p:ph sz="half" idx="2"/>
          </p:nvPr>
        </p:nvSpPr>
        <p:spPr/>
        <p:txBody>
          <a:bodyPr/>
          <a:lstStyle/>
          <a:p>
            <a:pPr marL="0" indent="0">
              <a:buNone/>
            </a:pPr>
            <a:endParaRPr lang="en-GB" dirty="0"/>
          </a:p>
        </p:txBody>
      </p:sp>
      <p:pic>
        <p:nvPicPr>
          <p:cNvPr id="2078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1700808"/>
            <a:ext cx="3888432" cy="4203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191690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4400" dirty="0" smtClean="0"/>
              <a:t>Évaluation de l'impact environnemental</a:t>
            </a:r>
            <a:endParaRPr lang="fr-FR" sz="4400" dirty="0"/>
          </a:p>
        </p:txBody>
      </p:sp>
      <p:sp>
        <p:nvSpPr>
          <p:cNvPr id="3" name="Content Placeholder 2"/>
          <p:cNvSpPr>
            <a:spLocks noGrp="1"/>
          </p:cNvSpPr>
          <p:nvPr>
            <p:ph sz="half" idx="1"/>
          </p:nvPr>
        </p:nvSpPr>
        <p:spPr/>
        <p:txBody>
          <a:bodyPr/>
          <a:lstStyle/>
          <a:p>
            <a:pPr marL="0" indent="0">
              <a:buNone/>
            </a:pPr>
            <a:r>
              <a:rPr lang="fr-FR" sz="2000" dirty="0"/>
              <a:t>Processus par lequel les conséquences environnementales d'un projet ou programme proposé sont évaluées et entreprises en tant que partie intégrante du processus de prise de décision et de planification, en vue de limiter ou de réduire les impacts négatifs du projet ou programme.</a:t>
            </a:r>
            <a:endParaRPr lang="en-GB" sz="2000" dirty="0" smtClean="0"/>
          </a:p>
          <a:p>
            <a:pPr marL="0" indent="0">
              <a:buNone/>
            </a:pPr>
            <a:endParaRPr lang="en-GB" sz="2400" dirty="0"/>
          </a:p>
        </p:txBody>
      </p:sp>
      <p:pic>
        <p:nvPicPr>
          <p:cNvPr id="208898"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tretch>
            <a:fillRect/>
          </a:stretch>
        </p:blipFill>
        <p:spPr bwMode="auto">
          <a:xfrm>
            <a:off x="4648200" y="2174223"/>
            <a:ext cx="4038600" cy="3195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557690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4000" dirty="0" smtClean="0"/>
              <a:t>Système d'alerte précoce</a:t>
            </a:r>
            <a:endParaRPr lang="fr-FR" sz="4000" dirty="0"/>
          </a:p>
        </p:txBody>
      </p:sp>
      <p:sp>
        <p:nvSpPr>
          <p:cNvPr id="3" name="Content Placeholder 2"/>
          <p:cNvSpPr>
            <a:spLocks noGrp="1"/>
          </p:cNvSpPr>
          <p:nvPr>
            <p:ph sz="half" idx="1"/>
          </p:nvPr>
        </p:nvSpPr>
        <p:spPr/>
        <p:txBody>
          <a:bodyPr/>
          <a:lstStyle/>
          <a:p>
            <a:pPr marL="0" indent="0">
              <a:buNone/>
            </a:pPr>
            <a:r>
              <a:rPr lang="fr-FR" sz="2000" dirty="0"/>
              <a:t>Ceci implique l'ensemble des capacités nécessaires pour la production et la </a:t>
            </a:r>
            <a:r>
              <a:rPr lang="fr-FR" sz="2000" dirty="0" smtClean="0"/>
              <a:t>diffusion </a:t>
            </a:r>
            <a:r>
              <a:rPr lang="fr-FR" sz="2000" dirty="0"/>
              <a:t>des informations d'alerte en temps opportun et de manière significative, afin de permettre à des individus, des communautés et des organisations menacés par un danger de se préparer et d'agir de manière appropriée et ce, dans un délai suffisant pour </a:t>
            </a:r>
            <a:r>
              <a:rPr lang="fr-FR" sz="2000" dirty="0" smtClean="0"/>
              <a:t>la réduction des possibilités </a:t>
            </a:r>
            <a:r>
              <a:rPr lang="fr-FR" sz="2000" dirty="0"/>
              <a:t>de dommages ou de perte.</a:t>
            </a:r>
            <a:endParaRPr lang="en-GB" sz="2000" dirty="0"/>
          </a:p>
        </p:txBody>
      </p:sp>
      <p:pic>
        <p:nvPicPr>
          <p:cNvPr id="5" name="Content Placeholder 4" descr="radio communication.jpg"/>
          <p:cNvPicPr>
            <a:picLocks noGrp="1" noChangeAspect="1"/>
          </p:cNvPicPr>
          <p:nvPr>
            <p:ph sz="half" idx="2"/>
          </p:nvPr>
        </p:nvPicPr>
        <p:blipFill>
          <a:blip r:embed="rId2" cstate="print"/>
          <a:stretch>
            <a:fillRect/>
          </a:stretch>
        </p:blipFill>
        <p:spPr>
          <a:xfrm>
            <a:off x="4648200" y="1988840"/>
            <a:ext cx="4306122" cy="3357530"/>
          </a:xfrm>
        </p:spPr>
      </p:pic>
    </p:spTree>
    <p:extLst>
      <p:ext uri="{BB962C8B-B14F-4D97-AF65-F5344CB8AC3E}">
        <p14:creationId xmlns:p14="http://schemas.microsoft.com/office/powerpoint/2010/main" val="370720589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3200" dirty="0" smtClean="0"/>
              <a:t>Dégradation de l'environnement</a:t>
            </a:r>
            <a:endParaRPr lang="fr-FR" sz="3200" dirty="0"/>
          </a:p>
        </p:txBody>
      </p:sp>
      <p:sp>
        <p:nvSpPr>
          <p:cNvPr id="3" name="Content Placeholder 2"/>
          <p:cNvSpPr>
            <a:spLocks noGrp="1"/>
          </p:cNvSpPr>
          <p:nvPr>
            <p:ph sz="half" idx="1"/>
          </p:nvPr>
        </p:nvSpPr>
        <p:spPr/>
        <p:txBody>
          <a:bodyPr/>
          <a:lstStyle/>
          <a:p>
            <a:pPr marL="0" indent="0">
              <a:buNone/>
            </a:pPr>
            <a:r>
              <a:rPr lang="fr-FR" sz="3600" dirty="0"/>
              <a:t>La réduction de la capacité de l'environnement à répondre aux objectifs et besoins sociaux et écologiques.</a:t>
            </a:r>
            <a:endParaRPr lang="en-GB" sz="3600" dirty="0"/>
          </a:p>
        </p:txBody>
      </p:sp>
      <p:sp>
        <p:nvSpPr>
          <p:cNvPr id="4" name="Content Placeholder 3"/>
          <p:cNvSpPr>
            <a:spLocks noGrp="1"/>
          </p:cNvSpPr>
          <p:nvPr>
            <p:ph sz="half" idx="2"/>
          </p:nvPr>
        </p:nvSpPr>
        <p:spPr/>
        <p:txBody>
          <a:bodyPr/>
          <a:lstStyle/>
          <a:p>
            <a:pPr marL="0" indent="0">
              <a:buNone/>
            </a:pPr>
            <a:endParaRPr lang="en-GB" dirty="0"/>
          </a:p>
        </p:txBody>
      </p:sp>
      <p:pic>
        <p:nvPicPr>
          <p:cNvPr id="2099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4008" y="1628800"/>
            <a:ext cx="4218441" cy="3436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7872511"/>
      </p:ext>
    </p:extLst>
  </p:cSld>
  <p:clrMapOvr>
    <a:masterClrMapping/>
  </p:clrMapOvr>
  <p:transition>
    <p:random/>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4800" dirty="0" smtClean="0"/>
              <a:t>Transfert des risques</a:t>
            </a:r>
            <a:endParaRPr lang="fr-FR" sz="4800" dirty="0"/>
          </a:p>
        </p:txBody>
      </p:sp>
      <p:sp>
        <p:nvSpPr>
          <p:cNvPr id="3" name="Content Placeholder 2"/>
          <p:cNvSpPr>
            <a:spLocks noGrp="1"/>
          </p:cNvSpPr>
          <p:nvPr>
            <p:ph sz="half" idx="1"/>
          </p:nvPr>
        </p:nvSpPr>
        <p:spPr>
          <a:xfrm>
            <a:off x="251520" y="1556792"/>
            <a:ext cx="4464496" cy="4389512"/>
          </a:xfrm>
        </p:spPr>
        <p:txBody>
          <a:bodyPr/>
          <a:lstStyle/>
          <a:p>
            <a:pPr marL="0" indent="0">
              <a:buNone/>
            </a:pPr>
            <a:r>
              <a:rPr lang="fr-FR" sz="2000" dirty="0"/>
              <a:t>Le procédé au cours duquel les conséquences financières des risques sont, de manière formelle ou informelle, décalées  d'un parti à un autre et par lequel un ménage, une communauté, une entreprise ou un Etat obtiendra les ressources de l'autre partie après qu'une catastrophe se soit produite, en échange de compensations sociales ou bénéfices financiers en cours, apportés à </a:t>
            </a:r>
            <a:r>
              <a:rPr lang="fr-FR" sz="2000" dirty="0" smtClean="0"/>
              <a:t>cette </a:t>
            </a:r>
            <a:r>
              <a:rPr lang="fr-FR" sz="2000" dirty="0"/>
              <a:t>autre partie.</a:t>
            </a:r>
            <a:endParaRPr lang="en-GB" sz="2000" dirty="0"/>
          </a:p>
        </p:txBody>
      </p:sp>
      <p:sp>
        <p:nvSpPr>
          <p:cNvPr id="4" name="Content Placeholder 3"/>
          <p:cNvSpPr>
            <a:spLocks noGrp="1"/>
          </p:cNvSpPr>
          <p:nvPr>
            <p:ph sz="half" idx="2"/>
          </p:nvPr>
        </p:nvSpPr>
        <p:spPr/>
        <p:txBody>
          <a:bodyPr/>
          <a:lstStyle/>
          <a:p>
            <a:pPr marL="0" indent="0">
              <a:buNone/>
            </a:pPr>
            <a:endParaRPr lang="en-GB" dirty="0"/>
          </a:p>
        </p:txBody>
      </p:sp>
      <p:pic>
        <p:nvPicPr>
          <p:cNvPr id="211970" name="Picture 2" descr="D:\Users\susil.perera\Downloads\13873772205_abff5cbbb4_z.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1700808"/>
            <a:ext cx="4279855" cy="3647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29249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4400" dirty="0" smtClean="0"/>
              <a:t>Moyens de subsistance</a:t>
            </a:r>
            <a:endParaRPr lang="fr-FR" sz="4400" dirty="0"/>
          </a:p>
        </p:txBody>
      </p:sp>
      <p:sp>
        <p:nvSpPr>
          <p:cNvPr id="3" name="Content Placeholder 2"/>
          <p:cNvSpPr>
            <a:spLocks noGrp="1"/>
          </p:cNvSpPr>
          <p:nvPr>
            <p:ph sz="half" idx="1"/>
          </p:nvPr>
        </p:nvSpPr>
        <p:spPr/>
        <p:txBody>
          <a:bodyPr/>
          <a:lstStyle/>
          <a:p>
            <a:pPr marL="0" indent="0">
              <a:buNone/>
            </a:pPr>
            <a:r>
              <a:rPr lang="fr-FR" dirty="0"/>
              <a:t>La combinaison des ressources (naturelles, humaines, physiques, financières, sociales, et politiques), les activités et l'accès à ceux-ci, qui, ensemble, déterminent comment un individu ou un ménage </a:t>
            </a:r>
            <a:r>
              <a:rPr lang="fr-FR" dirty="0" smtClean="0"/>
              <a:t>subvient </a:t>
            </a:r>
            <a:r>
              <a:rPr lang="fr-FR" dirty="0"/>
              <a:t>à ses besoins vitaux (Adapté de Ellis, 2000).</a:t>
            </a:r>
            <a:endParaRPr lang="en-GB" dirty="0"/>
          </a:p>
        </p:txBody>
      </p:sp>
      <p:sp>
        <p:nvSpPr>
          <p:cNvPr id="4" name="Content Placeholder 3"/>
          <p:cNvSpPr>
            <a:spLocks noGrp="1"/>
          </p:cNvSpPr>
          <p:nvPr>
            <p:ph sz="half" idx="2"/>
          </p:nvPr>
        </p:nvSpPr>
        <p:spPr/>
        <p:txBody>
          <a:bodyPr/>
          <a:lstStyle/>
          <a:p>
            <a:pPr marL="0" indent="0">
              <a:buNone/>
            </a:pPr>
            <a:endParaRPr lang="en-GB" dirty="0"/>
          </a:p>
        </p:txBody>
      </p:sp>
      <p:pic>
        <p:nvPicPr>
          <p:cNvPr id="2078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4590" y="1484784"/>
            <a:ext cx="4111866" cy="4392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616041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5400" dirty="0" smtClean="0"/>
              <a:t>Aléas </a:t>
            </a:r>
            <a:r>
              <a:rPr lang="fr-FR" sz="5400" dirty="0" smtClean="0"/>
              <a:t>climatiques</a:t>
            </a:r>
            <a:endParaRPr lang="fr-FR" sz="5400" dirty="0"/>
          </a:p>
        </p:txBody>
      </p:sp>
      <p:pic>
        <p:nvPicPr>
          <p:cNvPr id="5" name="Picture 2" descr="D:\My Documents\Programmes\Korea Ministerial conference\case studies\Drought1.jpg"/>
          <p:cNvPicPr>
            <a:picLocks noGrp="1" noChangeAspect="1" noChangeArrowheads="1"/>
          </p:cNvPicPr>
          <p:nvPr>
            <p:ph sz="half" idx="1"/>
          </p:nvPr>
        </p:nvPicPr>
        <p:blipFill>
          <a:blip r:embed="rId2" cstate="print"/>
          <a:srcRect/>
          <a:stretch>
            <a:fillRect/>
          </a:stretch>
        </p:blipFill>
        <p:spPr bwMode="auto">
          <a:xfrm>
            <a:off x="10708" y="1916832"/>
            <a:ext cx="4632326" cy="3096344"/>
          </a:xfrm>
          <a:prstGeom prst="rect">
            <a:avLst/>
          </a:prstGeom>
          <a:noFill/>
        </p:spPr>
      </p:pic>
      <p:sp>
        <p:nvSpPr>
          <p:cNvPr id="4" name="Content Placeholder 3"/>
          <p:cNvSpPr>
            <a:spLocks noGrp="1"/>
          </p:cNvSpPr>
          <p:nvPr>
            <p:ph sz="half" idx="2"/>
          </p:nvPr>
        </p:nvSpPr>
        <p:spPr/>
        <p:txBody>
          <a:bodyPr/>
          <a:lstStyle/>
          <a:p>
            <a:pPr marL="0" indent="0">
              <a:buNone/>
            </a:pPr>
            <a:r>
              <a:rPr lang="fr-FR" sz="2000" dirty="0" smtClean="0"/>
              <a:t>Un </a:t>
            </a:r>
            <a:r>
              <a:rPr lang="fr-FR" sz="2000" dirty="0"/>
              <a:t>événement  ou  phénomène </a:t>
            </a:r>
            <a:r>
              <a:rPr lang="fr-FR" sz="2000" dirty="0" smtClean="0"/>
              <a:t>hydrométéorologique </a:t>
            </a:r>
            <a:r>
              <a:rPr lang="fr-FR" sz="2000" dirty="0"/>
              <a:t>pouvant potentiellement créer des dommages; cela pourrait être des événements qui ont un début et une fin identifiable, telles qu'une tempête, inondation, sécheresse, ainsi que des changements plus permanents, tels que changement d'un état climatique à l'autre (Programme des Nations Unies pour le Développement [PNUD], 2005).</a:t>
            </a:r>
            <a:endParaRPr lang="en-GB" sz="2000" dirty="0"/>
          </a:p>
        </p:txBody>
      </p:sp>
    </p:spTree>
    <p:extLst>
      <p:ext uri="{BB962C8B-B14F-4D97-AF65-F5344CB8AC3E}">
        <p14:creationId xmlns:p14="http://schemas.microsoft.com/office/powerpoint/2010/main" val="281764936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4000" dirty="0" smtClean="0"/>
              <a:t>Variabilité climatique</a:t>
            </a:r>
            <a:endParaRPr lang="fr-FR" sz="4000" dirty="0"/>
          </a:p>
        </p:txBody>
      </p:sp>
      <p:sp>
        <p:nvSpPr>
          <p:cNvPr id="3" name="Content Placeholder 2"/>
          <p:cNvSpPr>
            <a:spLocks noGrp="1"/>
          </p:cNvSpPr>
          <p:nvPr>
            <p:ph sz="half" idx="1"/>
          </p:nvPr>
        </p:nvSpPr>
        <p:spPr/>
        <p:txBody>
          <a:bodyPr/>
          <a:lstStyle/>
          <a:p>
            <a:pPr marL="0" indent="0">
              <a:buNone/>
            </a:pPr>
            <a:r>
              <a:rPr lang="fr-FR" sz="2000" dirty="0"/>
              <a:t>Variations (hautes et basses) dans des conditions climatiques de long terme signifiant </a:t>
            </a:r>
            <a:r>
              <a:rPr lang="fr-FR" sz="2000" dirty="0" smtClean="0"/>
              <a:t>les </a:t>
            </a:r>
            <a:r>
              <a:rPr lang="fr-FR" sz="2000" dirty="0"/>
              <a:t>échelles de temps au-delà de ceux des événements météorologiques particuliers. La variabilité pourrait résulter de processus internes naturels au sein du système climatique (variabilité interne) ou à des variations de forçage (variabilité externe) externe naturelle ou anthropique (Adapté de GIEC, 2001).</a:t>
            </a:r>
            <a:endParaRPr lang="en-GB" sz="2000" dirty="0"/>
          </a:p>
        </p:txBody>
      </p:sp>
      <p:pic>
        <p:nvPicPr>
          <p:cNvPr id="5" name="Content Placeholder 4" descr="Assessment teams.JPG"/>
          <p:cNvPicPr>
            <a:picLocks noGrp="1" noChangeAspect="1"/>
          </p:cNvPicPr>
          <p:nvPr>
            <p:ph sz="half" idx="2"/>
          </p:nvPr>
        </p:nvPicPr>
        <p:blipFill>
          <a:blip r:embed="rId2" cstate="print"/>
          <a:stretch>
            <a:fillRect/>
          </a:stretch>
        </p:blipFill>
        <p:spPr>
          <a:xfrm>
            <a:off x="4648200" y="2184294"/>
            <a:ext cx="4316288" cy="2983283"/>
          </a:xfrm>
        </p:spPr>
      </p:pic>
    </p:spTree>
    <p:extLst>
      <p:ext uri="{BB962C8B-B14F-4D97-AF65-F5344CB8AC3E}">
        <p14:creationId xmlns:p14="http://schemas.microsoft.com/office/powerpoint/2010/main" val="101813157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4400" dirty="0" smtClean="0"/>
              <a:t>Impacts climatiques</a:t>
            </a:r>
            <a:endParaRPr lang="fr-FR" sz="4400" dirty="0"/>
          </a:p>
        </p:txBody>
      </p:sp>
      <p:sp>
        <p:nvSpPr>
          <p:cNvPr id="3" name="Content Placeholder 2"/>
          <p:cNvSpPr>
            <a:spLocks noGrp="1"/>
          </p:cNvSpPr>
          <p:nvPr>
            <p:ph sz="half" idx="1"/>
          </p:nvPr>
        </p:nvSpPr>
        <p:spPr/>
        <p:txBody>
          <a:bodyPr/>
          <a:lstStyle/>
          <a:p>
            <a:pPr marL="0" indent="0">
              <a:buNone/>
            </a:pPr>
            <a:endParaRPr lang="en-GB" dirty="0"/>
          </a:p>
        </p:txBody>
      </p:sp>
      <p:sp>
        <p:nvSpPr>
          <p:cNvPr id="4" name="Content Placeholder 3"/>
          <p:cNvSpPr>
            <a:spLocks noGrp="1"/>
          </p:cNvSpPr>
          <p:nvPr>
            <p:ph sz="half" idx="2"/>
          </p:nvPr>
        </p:nvSpPr>
        <p:spPr/>
        <p:txBody>
          <a:bodyPr/>
          <a:lstStyle/>
          <a:p>
            <a:pPr marL="0" indent="0">
              <a:buNone/>
            </a:pPr>
            <a:r>
              <a:rPr lang="fr-FR" sz="2800" dirty="0"/>
              <a:t>Les effets des aléas climatiques et des changements climatiques sur les systèmes naturels et humains (Adapté de GIEC, 2012).</a:t>
            </a:r>
            <a:endParaRPr lang="en-GB" sz="2800" dirty="0"/>
          </a:p>
          <a:p>
            <a:pPr marL="0" indent="0">
              <a:buNone/>
            </a:pPr>
            <a:endParaRPr lang="en-GB" sz="2800" dirty="0"/>
          </a:p>
        </p:txBody>
      </p:sp>
      <p:pic>
        <p:nvPicPr>
          <p:cNvPr id="2088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700808"/>
            <a:ext cx="4032448" cy="4176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543329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4400" dirty="0" smtClean="0"/>
              <a:t>Les risques climatiques</a:t>
            </a:r>
            <a:endParaRPr lang="fr-FR" sz="4400" dirty="0"/>
          </a:p>
        </p:txBody>
      </p:sp>
      <p:sp>
        <p:nvSpPr>
          <p:cNvPr id="3" name="Content Placeholder 2"/>
          <p:cNvSpPr>
            <a:spLocks noGrp="1"/>
          </p:cNvSpPr>
          <p:nvPr>
            <p:ph sz="half" idx="1"/>
          </p:nvPr>
        </p:nvSpPr>
        <p:spPr/>
        <p:txBody>
          <a:bodyPr/>
          <a:lstStyle/>
          <a:p>
            <a:pPr marL="0" indent="0">
              <a:buNone/>
            </a:pPr>
            <a:r>
              <a:rPr lang="fr-FR" sz="1800" dirty="0"/>
              <a:t>La probabilité de conséquences néfastes ou d'une perte attendue (par exemple, la mort, les blessures, la perte des moyens de subsistance, productivité économique réduite,  dommages environnementaux) résultant d'interactions entre les aléas climatiques, l'exposition à ces dangers et les conditions de vulnérabilité (Adapté de la Stratégie internationale des Nations Unies pour la prévention des catastrophes [SIPC], 2009).</a:t>
            </a:r>
            <a:endParaRPr lang="en-GB" sz="1800" dirty="0"/>
          </a:p>
        </p:txBody>
      </p:sp>
      <p:pic>
        <p:nvPicPr>
          <p:cNvPr id="5" name="Picture 2"/>
          <p:cNvPicPr>
            <a:picLocks noGrp="1" noChangeAspect="1" noChangeArrowheads="1"/>
          </p:cNvPicPr>
          <p:nvPr>
            <p:ph sz="half" idx="2"/>
          </p:nvPr>
        </p:nvPicPr>
        <p:blipFill>
          <a:blip r:embed="rId2" cstate="print"/>
          <a:stretch>
            <a:fillRect/>
          </a:stretch>
        </p:blipFill>
        <p:spPr bwMode="auto">
          <a:xfrm>
            <a:off x="4648200" y="2121459"/>
            <a:ext cx="4038600" cy="3300882"/>
          </a:xfrm>
          <a:prstGeom prst="rect">
            <a:avLst/>
          </a:prstGeom>
          <a:noFill/>
          <a:ln w="9525">
            <a:noFill/>
            <a:miter lim="800000"/>
            <a:headEnd/>
            <a:tailEnd/>
          </a:ln>
        </p:spPr>
      </p:pic>
    </p:spTree>
    <p:extLst>
      <p:ext uri="{BB962C8B-B14F-4D97-AF65-F5344CB8AC3E}">
        <p14:creationId xmlns:p14="http://schemas.microsoft.com/office/powerpoint/2010/main" val="320541826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dirty="0"/>
              <a:t>Adaptation </a:t>
            </a:r>
            <a:r>
              <a:rPr lang="en-GB" sz="2800" dirty="0" smtClean="0"/>
              <a:t>aux </a:t>
            </a:r>
            <a:r>
              <a:rPr lang="fr-FR" sz="2800" noProof="0" dirty="0" smtClean="0"/>
              <a:t>changements climatique</a:t>
            </a:r>
            <a:endParaRPr lang="fr-FR" sz="2800" noProof="0" dirty="0"/>
          </a:p>
        </p:txBody>
      </p:sp>
      <p:pic>
        <p:nvPicPr>
          <p:cNvPr id="5" name="Picture 9" descr="DSC03687.JPG"/>
          <p:cNvPicPr>
            <a:picLocks noGrp="1" noChangeAspect="1"/>
          </p:cNvPicPr>
          <p:nvPr>
            <p:ph sz="half" idx="1"/>
          </p:nvPr>
        </p:nvPicPr>
        <p:blipFill>
          <a:blip r:embed="rId2" cstate="print"/>
          <a:stretch>
            <a:fillRect/>
          </a:stretch>
        </p:blipFill>
        <p:spPr bwMode="auto">
          <a:xfrm>
            <a:off x="457200" y="2257683"/>
            <a:ext cx="4038600" cy="3028434"/>
          </a:xfrm>
          <a:prstGeom prst="rect">
            <a:avLst/>
          </a:prstGeom>
          <a:noFill/>
          <a:ln w="9525">
            <a:noFill/>
            <a:miter lim="800000"/>
            <a:headEnd/>
            <a:tailEnd/>
          </a:ln>
        </p:spPr>
      </p:pic>
      <p:sp>
        <p:nvSpPr>
          <p:cNvPr id="4" name="Content Placeholder 3"/>
          <p:cNvSpPr>
            <a:spLocks noGrp="1"/>
          </p:cNvSpPr>
          <p:nvPr>
            <p:ph sz="half" idx="2"/>
          </p:nvPr>
        </p:nvSpPr>
        <p:spPr/>
        <p:txBody>
          <a:bodyPr/>
          <a:lstStyle/>
          <a:p>
            <a:pPr marL="0" indent="0" algn="just">
              <a:buNone/>
            </a:pPr>
            <a:r>
              <a:rPr lang="fr-FR" sz="1600" dirty="0"/>
              <a:t>"L'ajustement dans des systèmes naturels ou humains en réponse à des stimuli climatiques, réels ou prévus, ou à leurs effets qui modèrent le préjudice ou exploitent des opportunités bénéfiques." Cette définition reconnaît que les humains peuvent s'adapter au changement climatique ("réelle") passé  et à ses impacts, ou se préparer au changement climatique projeté à l'avenir («espéré») et ses impacts. L'adaptation </a:t>
            </a:r>
            <a:r>
              <a:rPr lang="fr-FR" sz="1600" dirty="0" smtClean="0"/>
              <a:t>pourrait </a:t>
            </a:r>
            <a:r>
              <a:rPr lang="fr-FR" sz="1600" dirty="0"/>
              <a:t>inclure des changements dans le comportement, la technologie, les institutions, les politiques et autres aspects des systèmes humains. ( Définition du GIEC)</a:t>
            </a:r>
            <a:endParaRPr lang="en-GB" sz="1600" dirty="0"/>
          </a:p>
        </p:txBody>
      </p:sp>
    </p:spTree>
    <p:extLst>
      <p:ext uri="{BB962C8B-B14F-4D97-AF65-F5344CB8AC3E}">
        <p14:creationId xmlns:p14="http://schemas.microsoft.com/office/powerpoint/2010/main" val="288620672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3200" dirty="0" smtClean="0"/>
              <a:t>Gestion des risques climatiques</a:t>
            </a:r>
            <a:endParaRPr lang="fr-FR" sz="3200" dirty="0"/>
          </a:p>
        </p:txBody>
      </p:sp>
      <p:pic>
        <p:nvPicPr>
          <p:cNvPr id="5" name="Content Placeholder 4" descr="mangrove3.jpg"/>
          <p:cNvPicPr>
            <a:picLocks noGrp="1" noChangeAspect="1"/>
          </p:cNvPicPr>
          <p:nvPr>
            <p:ph sz="half" idx="1"/>
          </p:nvPr>
        </p:nvPicPr>
        <p:blipFill>
          <a:blip r:embed="rId2" cstate="print"/>
          <a:stretch>
            <a:fillRect/>
          </a:stretch>
        </p:blipFill>
        <p:spPr>
          <a:xfrm>
            <a:off x="113508" y="2204864"/>
            <a:ext cx="4560507" cy="3024336"/>
          </a:xfrm>
          <a:prstGeom prst="rect">
            <a:avLst/>
          </a:prstGeom>
        </p:spPr>
      </p:pic>
      <p:sp>
        <p:nvSpPr>
          <p:cNvPr id="4" name="Content Placeholder 3"/>
          <p:cNvSpPr>
            <a:spLocks noGrp="1"/>
          </p:cNvSpPr>
          <p:nvPr>
            <p:ph sz="half" idx="2"/>
          </p:nvPr>
        </p:nvSpPr>
        <p:spPr/>
        <p:txBody>
          <a:bodyPr/>
          <a:lstStyle/>
          <a:p>
            <a:pPr marL="0" indent="0">
              <a:buNone/>
            </a:pPr>
            <a:r>
              <a:rPr lang="fr-FR" sz="2000" dirty="0"/>
              <a:t>L'approche  et la pratique systématique de l'utilisation d'informations climatiques dans les décisions concernant le développement, pour minimiser les dommages ou les pertes potentielles liés à la variabilité et au changement climatique  (Adapté de la SIPC, 2009). Selon </a:t>
            </a:r>
            <a:r>
              <a:rPr lang="fr-FR" sz="2000" dirty="0" err="1"/>
              <a:t>CRiSTAL</a:t>
            </a:r>
            <a:r>
              <a:rPr lang="fr-FR" sz="2000" dirty="0"/>
              <a:t>, la gestion du risque climatique est étroitement liée à l'adaptation au climat.</a:t>
            </a:r>
            <a:endParaRPr lang="en-GB" sz="2000" dirty="0"/>
          </a:p>
          <a:p>
            <a:pPr marL="0" indent="0">
              <a:buNone/>
            </a:pPr>
            <a:endParaRPr lang="en-GB" dirty="0"/>
          </a:p>
        </p:txBody>
      </p:sp>
    </p:spTree>
    <p:extLst>
      <p:ext uri="{BB962C8B-B14F-4D97-AF65-F5344CB8AC3E}">
        <p14:creationId xmlns:p14="http://schemas.microsoft.com/office/powerpoint/2010/main" val="358189655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2400" noProof="0" dirty="0" smtClean="0"/>
              <a:t>Atténuation des changements climatiques</a:t>
            </a:r>
            <a:endParaRPr lang="fr-FR" sz="2400" noProof="0" dirty="0"/>
          </a:p>
        </p:txBody>
      </p:sp>
      <p:sp>
        <p:nvSpPr>
          <p:cNvPr id="3" name="Content Placeholder 2"/>
          <p:cNvSpPr>
            <a:spLocks noGrp="1"/>
          </p:cNvSpPr>
          <p:nvPr>
            <p:ph sz="half" idx="1"/>
          </p:nvPr>
        </p:nvSpPr>
        <p:spPr>
          <a:xfrm>
            <a:off x="179512" y="1676400"/>
            <a:ext cx="4316288" cy="4191000"/>
          </a:xfrm>
        </p:spPr>
        <p:txBody>
          <a:bodyPr/>
          <a:lstStyle/>
          <a:p>
            <a:pPr marL="0" indent="0">
              <a:buNone/>
            </a:pPr>
            <a:r>
              <a:rPr lang="fr-FR" sz="1800" dirty="0"/>
              <a:t>Des mesures qui réduisent les sources de gaz à effet de serre, ou augmentent les </a:t>
            </a:r>
            <a:r>
              <a:rPr lang="fr-FR" sz="1800" dirty="0">
                <a:solidFill>
                  <a:srgbClr val="0000FF"/>
                </a:solidFill>
              </a:rPr>
              <a:t>puits de carbone</a:t>
            </a:r>
            <a:r>
              <a:rPr lang="fr-FR" sz="1800" dirty="0"/>
              <a:t>. Les exemples incluent l'utilisation de combustibles fossiles de façon plus efficace pour les procédés industriels ou la production d'électricité, le passage du pétrole au gaz naturel comme combustible de chauffage, l'amélioration de l'isolation des bâtiments et l'expansion des forêts et autres puits, en vue de l'élimination de plus grandes quantités de dioxyde de carbone de l'atmosphère. (</a:t>
            </a:r>
            <a:r>
              <a:rPr lang="fr-FR" sz="1800" dirty="0">
                <a:solidFill>
                  <a:srgbClr val="0000FF"/>
                </a:solidFill>
              </a:rPr>
              <a:t>CCNUCC</a:t>
            </a:r>
            <a:r>
              <a:rPr lang="fr-FR" sz="1800" dirty="0"/>
              <a:t>)</a:t>
            </a:r>
            <a:endParaRPr lang="en-GB" sz="1800" dirty="0"/>
          </a:p>
        </p:txBody>
      </p:sp>
      <p:pic>
        <p:nvPicPr>
          <p:cNvPr id="5" name="Content Placeholder 3" descr="IMG_0229"/>
          <p:cNvPicPr>
            <a:picLocks noGrp="1" noChangeAspect="1" noChangeArrowheads="1"/>
          </p:cNvPicPr>
          <p:nvPr>
            <p:ph sz="half" idx="2"/>
          </p:nvPr>
        </p:nvPicPr>
        <p:blipFill>
          <a:blip r:embed="rId2" cstate="print"/>
          <a:srcRect/>
          <a:stretch>
            <a:fillRect/>
          </a:stretch>
        </p:blipFill>
        <p:spPr>
          <a:xfrm>
            <a:off x="4427033" y="2060848"/>
            <a:ext cx="4646987" cy="3025945"/>
          </a:xfrm>
          <a:noFill/>
        </p:spPr>
      </p:pic>
    </p:spTree>
    <p:extLst>
      <p:ext uri="{BB962C8B-B14F-4D97-AF65-F5344CB8AC3E}">
        <p14:creationId xmlns:p14="http://schemas.microsoft.com/office/powerpoint/2010/main" val="68989605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350838"/>
            <a:ext cx="6858000" cy="845914"/>
          </a:xfrm>
        </p:spPr>
        <p:txBody>
          <a:bodyPr/>
          <a:lstStyle/>
          <a:p>
            <a:r>
              <a:rPr lang="en-GB" sz="4800" dirty="0" smtClean="0"/>
              <a:t/>
            </a:r>
            <a:br>
              <a:rPr lang="en-GB" sz="4800" dirty="0" smtClean="0"/>
            </a:br>
            <a:r>
              <a:rPr lang="fr-FR" sz="4800" noProof="0" dirty="0" smtClean="0"/>
              <a:t>Épidémie</a:t>
            </a:r>
            <a:br>
              <a:rPr lang="fr-FR" sz="4800" noProof="0" dirty="0" smtClean="0"/>
            </a:br>
            <a:endParaRPr lang="fr-FR" sz="4800" noProof="0" dirty="0"/>
          </a:p>
        </p:txBody>
      </p:sp>
      <p:pic>
        <p:nvPicPr>
          <p:cNvPr id="208898" name="Picture 2" descr="T:\Everyone\2013 photos RCRC elearning\Health photos NEW\MNCH\Children.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tretch>
            <a:fillRect/>
          </a:stretch>
        </p:blipFill>
        <p:spPr bwMode="auto">
          <a:xfrm>
            <a:off x="458585" y="2421082"/>
            <a:ext cx="4035829" cy="2701636"/>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sz="half" idx="2"/>
          </p:nvPr>
        </p:nvSpPr>
        <p:spPr/>
        <p:txBody>
          <a:bodyPr/>
          <a:lstStyle/>
          <a:p>
            <a:pPr marL="0" indent="0">
              <a:buNone/>
            </a:pPr>
            <a:r>
              <a:rPr lang="fr-FR" sz="2800" dirty="0"/>
              <a:t>Se réfère à une augmentation, souvent brutale, dans le nombre de cas d'une maladie précise; plus que ce qui est normalement attendu au sein de cette population, dans ce domaine.</a:t>
            </a:r>
            <a:endParaRPr lang="en-GB" sz="2800" dirty="0"/>
          </a:p>
        </p:txBody>
      </p:sp>
    </p:spTree>
    <p:extLst>
      <p:ext uri="{BB962C8B-B14F-4D97-AF65-F5344CB8AC3E}">
        <p14:creationId xmlns:p14="http://schemas.microsoft.com/office/powerpoint/2010/main" val="111310394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just"/>
            <a:r>
              <a:rPr lang="fr-FR" sz="4000" noProof="0" dirty="0" smtClean="0"/>
              <a:t>Réchauffement climatique</a:t>
            </a:r>
            <a:endParaRPr lang="fr-FR" sz="4000" noProof="0" dirty="0"/>
          </a:p>
        </p:txBody>
      </p:sp>
      <p:sp>
        <p:nvSpPr>
          <p:cNvPr id="3" name="Content Placeholder 2"/>
          <p:cNvSpPr>
            <a:spLocks noGrp="1"/>
          </p:cNvSpPr>
          <p:nvPr>
            <p:ph sz="half" idx="1"/>
          </p:nvPr>
        </p:nvSpPr>
        <p:spPr/>
        <p:txBody>
          <a:bodyPr/>
          <a:lstStyle/>
          <a:p>
            <a:pPr marL="0" indent="0">
              <a:buNone/>
            </a:pPr>
            <a:r>
              <a:rPr lang="fr-FR" sz="2400" dirty="0"/>
              <a:t>L'augmentation progressive de la température de la surface terrestre, que l'on pensait être causé par l'effet de serre. Le réchauffement climatique pourrait être responsable de changements dans les tendances climatiques globale.</a:t>
            </a:r>
            <a:endParaRPr lang="en-GB" sz="2400" dirty="0"/>
          </a:p>
        </p:txBody>
      </p:sp>
      <p:sp>
        <p:nvSpPr>
          <p:cNvPr id="4" name="Content Placeholder 3"/>
          <p:cNvSpPr>
            <a:spLocks noGrp="1"/>
          </p:cNvSpPr>
          <p:nvPr>
            <p:ph sz="half" idx="2"/>
          </p:nvPr>
        </p:nvSpPr>
        <p:spPr/>
        <p:txBody>
          <a:bodyPr/>
          <a:lstStyle/>
          <a:p>
            <a:pPr marL="0" indent="0">
              <a:buNone/>
            </a:pPr>
            <a:endParaRPr lang="en-GB" dirty="0"/>
          </a:p>
        </p:txBody>
      </p:sp>
      <p:pic>
        <p:nvPicPr>
          <p:cNvPr id="2099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7" y="1700808"/>
            <a:ext cx="4311189" cy="4032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935561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4000" dirty="0"/>
              <a:t>Gaz à effet de serre (GES)</a:t>
            </a:r>
            <a:endParaRPr lang="en-GB" sz="4000" dirty="0"/>
          </a:p>
        </p:txBody>
      </p:sp>
      <p:pic>
        <p:nvPicPr>
          <p:cNvPr id="5" name="Content Placeholder 4"/>
          <p:cNvPicPr>
            <a:picLocks noGrp="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700808"/>
            <a:ext cx="4104456" cy="3960440"/>
          </a:xfrm>
          <a:prstGeom prst="rect">
            <a:avLst/>
          </a:prstGeom>
          <a:noFill/>
          <a:ln>
            <a:noFill/>
          </a:ln>
        </p:spPr>
      </p:pic>
      <p:sp>
        <p:nvSpPr>
          <p:cNvPr id="4" name="Content Placeholder 3"/>
          <p:cNvSpPr>
            <a:spLocks noGrp="1"/>
          </p:cNvSpPr>
          <p:nvPr>
            <p:ph sz="half" idx="2"/>
          </p:nvPr>
        </p:nvSpPr>
        <p:spPr>
          <a:xfrm>
            <a:off x="4355976" y="1484784"/>
            <a:ext cx="4752528" cy="4392488"/>
          </a:xfrm>
        </p:spPr>
        <p:txBody>
          <a:bodyPr/>
          <a:lstStyle/>
          <a:p>
            <a:pPr marL="0" indent="0">
              <a:buNone/>
            </a:pPr>
            <a:r>
              <a:rPr lang="fr-FR" sz="2000" dirty="0" smtClean="0"/>
              <a:t>Il s’agit ici des </a:t>
            </a:r>
            <a:r>
              <a:rPr lang="fr-FR" sz="2000" dirty="0"/>
              <a:t>gaz </a:t>
            </a:r>
            <a:r>
              <a:rPr lang="fr-FR" sz="2000" dirty="0" smtClean="0"/>
              <a:t>d'origines naturelle </a:t>
            </a:r>
            <a:r>
              <a:rPr lang="fr-FR" sz="2000" dirty="0"/>
              <a:t>et </a:t>
            </a:r>
            <a:r>
              <a:rPr lang="fr-FR" sz="2000" dirty="0" smtClean="0"/>
              <a:t>humaine, </a:t>
            </a:r>
            <a:r>
              <a:rPr lang="fr-FR" sz="2000" dirty="0"/>
              <a:t>qui captent le rayonnement infrarouge lorsqu'il réfléchi de la surface de la terre, captant </a:t>
            </a:r>
            <a:r>
              <a:rPr lang="fr-FR" sz="2000" dirty="0" smtClean="0"/>
              <a:t>ainsi la </a:t>
            </a:r>
            <a:r>
              <a:rPr lang="fr-FR" sz="2000" dirty="0"/>
              <a:t>chaleur et maintenant la terre chaude. Les six principaux GES dont les émissions sont d'origine humaine sont le dioxyde de carbone (CO2), le méthane (CH4), l'oxyde nitreux (N2O), les hydrofluorocarbures (HFC), les </a:t>
            </a:r>
            <a:r>
              <a:rPr lang="fr-FR" sz="2000" noProof="0" dirty="0" smtClean="0"/>
              <a:t>per fluorocarbures</a:t>
            </a:r>
            <a:r>
              <a:rPr lang="fr-FR" sz="2000" dirty="0" smtClean="0"/>
              <a:t> </a:t>
            </a:r>
            <a:r>
              <a:rPr lang="fr-FR" sz="2000" dirty="0"/>
              <a:t>(PFC) et l'hexafluorure de soufre (SF6).</a:t>
            </a:r>
            <a:endParaRPr lang="en-GB" sz="2000" dirty="0"/>
          </a:p>
        </p:txBody>
      </p:sp>
    </p:spTree>
    <p:extLst>
      <p:ext uri="{BB962C8B-B14F-4D97-AF65-F5344CB8AC3E}">
        <p14:creationId xmlns:p14="http://schemas.microsoft.com/office/powerpoint/2010/main" val="82106013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7200" dirty="0" smtClean="0"/>
              <a:t>Le Temps</a:t>
            </a:r>
            <a:endParaRPr lang="en-GB" sz="7200" dirty="0"/>
          </a:p>
        </p:txBody>
      </p:sp>
      <p:sp>
        <p:nvSpPr>
          <p:cNvPr id="3" name="Content Placeholder 2"/>
          <p:cNvSpPr>
            <a:spLocks noGrp="1"/>
          </p:cNvSpPr>
          <p:nvPr>
            <p:ph sz="half" idx="1"/>
          </p:nvPr>
        </p:nvSpPr>
        <p:spPr>
          <a:xfrm>
            <a:off x="323528" y="1556792"/>
            <a:ext cx="3816424" cy="4191000"/>
          </a:xfrm>
        </p:spPr>
        <p:txBody>
          <a:bodyPr/>
          <a:lstStyle/>
          <a:p>
            <a:pPr marL="0" indent="0">
              <a:buNone/>
            </a:pPr>
            <a:r>
              <a:rPr lang="fr-FR" sz="2800" dirty="0"/>
              <a:t>Le temps c'est l'ensemble des conditions météorologiques - vent, pluie, neige, soleil, température, </a:t>
            </a:r>
            <a:r>
              <a:rPr lang="fr-FR" sz="2800" dirty="0" smtClean="0"/>
              <a:t>etc. </a:t>
            </a:r>
            <a:r>
              <a:rPr lang="fr-FR" sz="2800" dirty="0"/>
              <a:t>- à un moment et dans lieu particulier</a:t>
            </a:r>
            <a:r>
              <a:rPr lang="en-GB" sz="2800" dirty="0" smtClean="0"/>
              <a:t>.</a:t>
            </a:r>
            <a:endParaRPr lang="en-GB" sz="2800" dirty="0"/>
          </a:p>
        </p:txBody>
      </p:sp>
      <p:pic>
        <p:nvPicPr>
          <p:cNvPr id="210946" name="Picture 2" descr="D:\Users\susil.perera\Desktop\images.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211960" y="1844824"/>
            <a:ext cx="4835904" cy="3622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325690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5835</TotalTime>
  <Words>2389</Words>
  <Application>Microsoft Office PowerPoint</Application>
  <PresentationFormat>On-screen Show (4:3)</PresentationFormat>
  <Paragraphs>91</Paragraphs>
  <Slides>40</Slides>
  <Notes>4</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40</vt:i4>
      </vt:variant>
    </vt:vector>
  </HeadingPairs>
  <TitlesOfParts>
    <vt:vector size="42" baseType="lpstr">
      <vt:lpstr>Theme1</vt:lpstr>
      <vt:lpstr>Drawing</vt:lpstr>
      <vt:lpstr> Terminologie et définitions fréquemment utilisées </vt:lpstr>
      <vt:lpstr>Climat</vt:lpstr>
      <vt:lpstr>Changement climatique</vt:lpstr>
      <vt:lpstr>Adaptation aux changements climatique</vt:lpstr>
      <vt:lpstr>Atténuation des changements climatiques</vt:lpstr>
      <vt:lpstr> Épidémie </vt:lpstr>
      <vt:lpstr>Réchauffement climatique</vt:lpstr>
      <vt:lpstr>Gaz à effet de serre (GES)</vt:lpstr>
      <vt:lpstr>Le Temps</vt:lpstr>
      <vt:lpstr>Vulnérabilité</vt:lpstr>
      <vt:lpstr>Résilience au Changement climatique</vt:lpstr>
      <vt:lpstr>Capacités</vt:lpstr>
      <vt:lpstr> Capacité d'adaptation </vt:lpstr>
      <vt:lpstr>Catastrophe</vt:lpstr>
      <vt:lpstr>Risques de catastrophe</vt:lpstr>
      <vt:lpstr>Gestion des risques de catastrophe</vt:lpstr>
      <vt:lpstr>Réduction des risques de catastrophe</vt:lpstr>
      <vt:lpstr>El Niño et La Niña (oscillation australe)</vt:lpstr>
      <vt:lpstr>Exposition aux risques</vt:lpstr>
      <vt:lpstr>Prévision</vt:lpstr>
      <vt:lpstr>Danger</vt:lpstr>
      <vt:lpstr>Santé</vt:lpstr>
      <vt:lpstr>Vulnérabilité aux changements climatique</vt:lpstr>
      <vt:lpstr>Atténuation des catastrophes</vt:lpstr>
      <vt:lpstr>Relèvement</vt:lpstr>
      <vt:lpstr>Risque</vt:lpstr>
      <vt:lpstr>Gestion des risques</vt:lpstr>
      <vt:lpstr>Evaluation des risques</vt:lpstr>
      <vt:lpstr>Préparation</vt:lpstr>
      <vt:lpstr>Capacités d'adaptation</vt:lpstr>
      <vt:lpstr>Évaluation de l'impact environnemental</vt:lpstr>
      <vt:lpstr>Système d'alerte précoce</vt:lpstr>
      <vt:lpstr>Dégradation de l'environnement</vt:lpstr>
      <vt:lpstr>Transfert des risques</vt:lpstr>
      <vt:lpstr>Moyens de subsistance</vt:lpstr>
      <vt:lpstr>Aléas climatiques</vt:lpstr>
      <vt:lpstr>Variabilité climatique</vt:lpstr>
      <vt:lpstr>Impacts climatiques</vt:lpstr>
      <vt:lpstr>Les risques climatiques</vt:lpstr>
      <vt:lpstr>Gestion des risques climatiques</vt:lpstr>
    </vt:vector>
  </TitlesOfParts>
  <Company>IFRC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Community Resilience Framework</dc:title>
  <dc:creator>enkas.chau</dc:creator>
  <cp:keywords>Resilience</cp:keywords>
  <cp:lastModifiedBy>josuaneflore.tene</cp:lastModifiedBy>
  <cp:revision>468</cp:revision>
  <cp:lastPrinted>2013-01-29T05:08:46Z</cp:lastPrinted>
  <dcterms:created xsi:type="dcterms:W3CDTF">2011-03-28T14:38:00Z</dcterms:created>
  <dcterms:modified xsi:type="dcterms:W3CDTF">2015-06-18T14:24:11Z</dcterms:modified>
</cp:coreProperties>
</file>